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290" r:id="rId4"/>
    <p:sldId id="296" r:id="rId5"/>
    <p:sldId id="289" r:id="rId6"/>
    <p:sldId id="256" r:id="rId7"/>
    <p:sldId id="291" r:id="rId8"/>
    <p:sldId id="293" r:id="rId9"/>
    <p:sldId id="308" r:id="rId10"/>
    <p:sldId id="257" r:id="rId11"/>
    <p:sldId id="284" r:id="rId12"/>
    <p:sldId id="287" r:id="rId13"/>
    <p:sldId id="286" r:id="rId14"/>
    <p:sldId id="285" r:id="rId15"/>
    <p:sldId id="297" r:id="rId16"/>
    <p:sldId id="295"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307" r:id="rId30"/>
    <p:sldId id="274" r:id="rId31"/>
    <p:sldId id="275" r:id="rId32"/>
    <p:sldId id="276" r:id="rId33"/>
    <p:sldId id="277" r:id="rId34"/>
    <p:sldId id="278" r:id="rId35"/>
    <p:sldId id="279" r:id="rId36"/>
    <p:sldId id="280" r:id="rId37"/>
    <p:sldId id="300" r:id="rId38"/>
    <p:sldId id="281" r:id="rId39"/>
    <p:sldId id="282" r:id="rId40"/>
    <p:sldId id="305" r:id="rId41"/>
    <p:sldId id="298" r:id="rId42"/>
    <p:sldId id="306" r:id="rId43"/>
    <p:sldId id="28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5A8BB7"/>
    <a:srgbClr val="FFCCCC"/>
    <a:srgbClr val="77CFE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93" autoAdjust="0"/>
    <p:restoredTop sz="94660"/>
  </p:normalViewPr>
  <p:slideViewPr>
    <p:cSldViewPr snapToGrid="0">
      <p:cViewPr>
        <p:scale>
          <a:sx n="66" d="100"/>
          <a:sy n="66" d="100"/>
        </p:scale>
        <p:origin x="1351" y="10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465948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391525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308403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B4EE24-234B-4C0E-B23B-BD6C5E18833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38022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B4EE24-234B-4C0E-B23B-BD6C5E188337}" type="datetimeFigureOut">
              <a:rPr lang="en-GB" smtClean="0"/>
              <a:t>20/04/2023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37263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B4EE24-234B-4C0E-B23B-BD6C5E18833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116265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B4EE24-234B-4C0E-B23B-BD6C5E188337}" type="datetimeFigureOut">
              <a:rPr lang="en-GB" smtClean="0"/>
              <a:t>20/04/2023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47027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B4EE24-234B-4C0E-B23B-BD6C5E188337}" type="datetimeFigureOut">
              <a:rPr lang="en-GB" smtClean="0"/>
              <a:t>20/04/2023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1933238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4EE24-234B-4C0E-B23B-BD6C5E188337}" type="datetimeFigureOut">
              <a:rPr lang="en-GB" smtClean="0"/>
              <a:t>20/04/2023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74821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B4EE24-234B-4C0E-B23B-BD6C5E18833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25754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B4EE24-234B-4C0E-B23B-BD6C5E188337}" type="datetimeFigureOut">
              <a:rPr lang="en-GB" smtClean="0"/>
              <a:t>20/04/2023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1CAA6C-C210-4B27-9468-6AC6FAD6A309}" type="slidenum">
              <a:rPr lang="en-GB" smtClean="0"/>
              <a:t>‹#›</a:t>
            </a:fld>
            <a:endParaRPr lang="en-GB"/>
          </a:p>
        </p:txBody>
      </p:sp>
    </p:spTree>
    <p:extLst>
      <p:ext uri="{BB962C8B-B14F-4D97-AF65-F5344CB8AC3E}">
        <p14:creationId xmlns:p14="http://schemas.microsoft.com/office/powerpoint/2010/main" val="425789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4EE24-234B-4C0E-B23B-BD6C5E188337}" type="datetimeFigureOut">
              <a:rPr lang="en-GB" smtClean="0"/>
              <a:t>20/04/2023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CAA6C-C210-4B27-9468-6AC6FAD6A309}" type="slidenum">
              <a:rPr lang="en-GB" smtClean="0"/>
              <a:t>‹#›</a:t>
            </a:fld>
            <a:endParaRPr lang="en-GB"/>
          </a:p>
        </p:txBody>
      </p:sp>
    </p:spTree>
    <p:extLst>
      <p:ext uri="{BB962C8B-B14F-4D97-AF65-F5344CB8AC3E}">
        <p14:creationId xmlns:p14="http://schemas.microsoft.com/office/powerpoint/2010/main" val="3893229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3.png"/><Relationship Id="rId7" Type="http://schemas.openxmlformats.org/officeDocument/2006/relationships/slide" Target="slide21.xml"/><Relationship Id="rId2" Type="http://schemas.openxmlformats.org/officeDocument/2006/relationships/image" Target="../media/image1.jpe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5.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1.png"/><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33.png"/><Relationship Id="rId17" Type="http://schemas.openxmlformats.org/officeDocument/2006/relationships/image" Target="../media/image43.png"/><Relationship Id="rId2" Type="http://schemas.openxmlformats.org/officeDocument/2006/relationships/image" Target="../media/image37.png"/><Relationship Id="rId16" Type="http://schemas.microsoft.com/office/2007/relationships/hdphoto" Target="../media/hdphoto14.wdp"/><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3.png"/><Relationship Id="rId5" Type="http://schemas.microsoft.com/office/2007/relationships/hdphoto" Target="../media/hdphoto11.wdp"/><Relationship Id="rId15" Type="http://schemas.openxmlformats.org/officeDocument/2006/relationships/image" Target="../media/image42.png"/><Relationship Id="rId10" Type="http://schemas.openxmlformats.org/officeDocument/2006/relationships/image" Target="../media/image1.jpeg"/><Relationship Id="rId4" Type="http://schemas.openxmlformats.org/officeDocument/2006/relationships/image" Target="../media/image38.png"/><Relationship Id="rId9" Type="http://schemas.microsoft.com/office/2007/relationships/hdphoto" Target="../media/hdphoto13.wdp"/><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5.wdp"/><Relationship Id="rId7"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slide" Target="slide34.xml"/><Relationship Id="rId5" Type="http://schemas.openxmlformats.org/officeDocument/2006/relationships/slide" Target="slide35.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1.jpeg"/><Relationship Id="rId2" Type="http://schemas.openxmlformats.org/officeDocument/2006/relationships/image" Target="../media/image51.png"/><Relationship Id="rId16"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3.png"/><Relationship Id="rId11" Type="http://schemas.microsoft.com/office/2007/relationships/hdphoto" Target="../media/hdphoto21.wdp"/><Relationship Id="rId5" Type="http://schemas.microsoft.com/office/2007/relationships/hdphoto" Target="../media/hdphoto18.wdp"/><Relationship Id="rId15" Type="http://schemas.openxmlformats.org/officeDocument/2006/relationships/image" Target="../media/image36.png"/><Relationship Id="rId10" Type="http://schemas.openxmlformats.org/officeDocument/2006/relationships/image" Target="../media/image55.png"/><Relationship Id="rId4" Type="http://schemas.openxmlformats.org/officeDocument/2006/relationships/image" Target="../media/image52.png"/><Relationship Id="rId9" Type="http://schemas.microsoft.com/office/2007/relationships/hdphoto" Target="../media/hdphoto20.wdp"/><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1.jpeg"/><Relationship Id="rId10"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887" y="758610"/>
            <a:ext cx="2913195" cy="2887518"/>
          </a:xfrm>
          <a:prstGeom prst="rect">
            <a:avLst/>
          </a:prstGeom>
        </p:spPr>
      </p:pic>
      <p:sp>
        <p:nvSpPr>
          <p:cNvPr id="6" name="TextBox 5"/>
          <p:cNvSpPr txBox="1"/>
          <p:nvPr/>
        </p:nvSpPr>
        <p:spPr>
          <a:xfrm>
            <a:off x="447696" y="3829753"/>
            <a:ext cx="3453576" cy="1107996"/>
          </a:xfrm>
          <a:prstGeom prst="rect">
            <a:avLst/>
          </a:prstGeom>
          <a:noFill/>
        </p:spPr>
        <p:txBody>
          <a:bodyPr wrap="square" rtlCol="0">
            <a:spAutoFit/>
          </a:bodyPr>
          <a:lstStyle/>
          <a:p>
            <a:r>
              <a:rPr lang="en-GB" sz="6600" dirty="0">
                <a:latin typeface="Bahnschrift" panose="020B0502040204020203" pitchFamily="34" charset="0"/>
              </a:rPr>
              <a:t>Soldiers</a:t>
            </a:r>
          </a:p>
        </p:txBody>
      </p:sp>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9568" y="-750427"/>
            <a:ext cx="5037955" cy="7556932"/>
          </a:xfrm>
          <a:prstGeom prst="rect">
            <a:avLst/>
          </a:prstGeom>
        </p:spPr>
      </p:pic>
      <p:sp>
        <p:nvSpPr>
          <p:cNvPr id="13" name="TextBox 12"/>
          <p:cNvSpPr txBox="1"/>
          <p:nvPr/>
        </p:nvSpPr>
        <p:spPr>
          <a:xfrm>
            <a:off x="5445617" y="1531517"/>
            <a:ext cx="3589635" cy="4093428"/>
          </a:xfrm>
          <a:prstGeom prst="rect">
            <a:avLst/>
          </a:prstGeom>
          <a:noFill/>
        </p:spPr>
        <p:txBody>
          <a:bodyPr wrap="square" rtlCol="0">
            <a:spAutoFit/>
          </a:bodyPr>
          <a:lstStyle/>
          <a:p>
            <a:pPr algn="ctr"/>
            <a:r>
              <a:rPr lang="en-GB" sz="3200" b="1" dirty="0">
                <a:highlight>
                  <a:srgbClr val="FFFF00"/>
                </a:highlight>
              </a:rPr>
              <a:t>Fight a battle</a:t>
            </a:r>
          </a:p>
          <a:p>
            <a:pPr algn="ctr"/>
            <a:endParaRPr lang="en-GB" sz="3200" b="1" dirty="0">
              <a:solidFill>
                <a:schemeClr val="bg1"/>
              </a:solidFill>
            </a:endParaRPr>
          </a:p>
          <a:p>
            <a:pPr algn="ctr"/>
            <a:r>
              <a:rPr lang="en-GB" sz="3200" b="1" dirty="0">
                <a:solidFill>
                  <a:schemeClr val="bg1"/>
                </a:solidFill>
              </a:rPr>
              <a:t>Find a battlefield</a:t>
            </a:r>
          </a:p>
          <a:p>
            <a:pPr algn="ctr"/>
            <a:endParaRPr lang="en-GB" sz="3200" b="1" dirty="0">
              <a:solidFill>
                <a:schemeClr val="bg1"/>
              </a:solidFill>
            </a:endParaRPr>
          </a:p>
          <a:p>
            <a:pPr algn="ctr"/>
            <a:r>
              <a:rPr lang="en-GB" sz="3200" b="1" dirty="0">
                <a:solidFill>
                  <a:schemeClr val="bg1"/>
                </a:solidFill>
              </a:rPr>
              <a:t>Solve a mystery </a:t>
            </a:r>
          </a:p>
          <a:p>
            <a:pPr algn="ctr"/>
            <a:endParaRPr lang="en-GB" sz="3200" b="1" dirty="0">
              <a:solidFill>
                <a:schemeClr val="bg1"/>
              </a:solidFill>
            </a:endParaRPr>
          </a:p>
          <a:p>
            <a:pPr algn="ctr"/>
            <a:r>
              <a:rPr lang="en-GB" sz="3200" b="1" dirty="0">
                <a:solidFill>
                  <a:schemeClr val="bg1"/>
                </a:solidFill>
              </a:rPr>
              <a:t>Meet some soldiers</a:t>
            </a:r>
          </a:p>
          <a:p>
            <a:endParaRPr lang="en-GB" dirty="0"/>
          </a:p>
          <a:p>
            <a:endParaRPr lang="en-GB" dirty="0"/>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spTree>
    <p:extLst>
      <p:ext uri="{BB962C8B-B14F-4D97-AF65-F5344CB8AC3E}">
        <p14:creationId xmlns:p14="http://schemas.microsoft.com/office/powerpoint/2010/main" val="54299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9"/>
            <a:ext cx="10515600" cy="1491916"/>
          </a:xfrm>
        </p:spPr>
        <p:txBody>
          <a:bodyPr>
            <a:normAutofit fontScale="90000"/>
          </a:bodyPr>
          <a:lstStyle/>
          <a:p>
            <a:br>
              <a:rPr lang="en-GB" dirty="0"/>
            </a:br>
            <a:br>
              <a:rPr lang="en-GB" dirty="0">
                <a:latin typeface="Bahnschrift" panose="020B0502040204020203" pitchFamily="34" charset="0"/>
              </a:rPr>
            </a:br>
            <a:r>
              <a:rPr lang="en-GB" sz="3600" dirty="0">
                <a:latin typeface="Bahnschrift" panose="020B0502040204020203" pitchFamily="34" charset="0"/>
              </a:rPr>
              <a:t>Parliament send an army commanded by John Meldrum and Oliver Cromwell to break the siege and hold the town.</a:t>
            </a:r>
            <a:br>
              <a:rPr lang="en-GB" dirty="0"/>
            </a:br>
            <a:endParaRPr lang="en-GB" dirty="0"/>
          </a:p>
        </p:txBody>
      </p:sp>
      <p:pic>
        <p:nvPicPr>
          <p:cNvPr id="5" name="Picture 4" descr="C:\Users\deniseg\AppData\Local\Temp\Temp1_Final Files colour.zip\John Meldrum 300.jpg"/>
          <p:cNvPicPr/>
          <p:nvPr/>
        </p:nvPicPr>
        <p:blipFill rotWithShape="1">
          <a:blip r:embed="rId2" cstate="screen">
            <a:extLst>
              <a:ext uri="{BEBA8EAE-BF5A-486C-A8C5-ECC9F3942E4B}">
                <a14:imgProps xmlns:a14="http://schemas.microsoft.com/office/drawing/2010/main">
                  <a14:imgLayer r:embed="rId3">
                    <a14:imgEffect>
                      <a14:backgroundRemoval t="853" b="100000" l="0" r="100000">
                        <a14:foregroundMark x1="44818" y1="62319" x2="44818" y2="62319"/>
                        <a14:foregroundMark x1="60545" y1="63257" x2="60545" y2="63257"/>
                      </a14:backgroundRemoval>
                    </a14:imgEffect>
                  </a14:imgLayer>
                </a14:imgProps>
              </a:ext>
              <a:ext uri="{28A0092B-C50C-407E-A947-70E740481C1C}">
                <a14:useLocalDpi xmlns:a14="http://schemas.microsoft.com/office/drawing/2010/main"/>
              </a:ext>
            </a:extLst>
          </a:blip>
          <a:srcRect/>
          <a:stretch/>
        </p:blipFill>
        <p:spPr bwMode="auto">
          <a:xfrm>
            <a:off x="5534418" y="1733972"/>
            <a:ext cx="3654576" cy="3975158"/>
          </a:xfrm>
          <a:prstGeom prst="rect">
            <a:avLst/>
          </a:prstGeom>
          <a:noFill/>
          <a:ln>
            <a:noFill/>
          </a:ln>
        </p:spPr>
      </p:pic>
      <p:pic>
        <p:nvPicPr>
          <p:cNvPr id="6" name="Picture 5"/>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5"/>
            <a:stretch>
              <a:fillRect/>
            </a:stretch>
          </p:blipFill>
          <p:spPr>
            <a:xfrm>
              <a:off x="9381420" y="5709130"/>
              <a:ext cx="914479" cy="1097375"/>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7277" y="1933661"/>
            <a:ext cx="3410801" cy="3740996"/>
          </a:xfrm>
          <a:prstGeom prst="rect">
            <a:avLst/>
          </a:prstGeom>
        </p:spPr>
      </p:pic>
    </p:spTree>
    <p:extLst>
      <p:ext uri="{BB962C8B-B14F-4D97-AF65-F5344CB8AC3E}">
        <p14:creationId xmlns:p14="http://schemas.microsoft.com/office/powerpoint/2010/main" val="2700208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Rounded Rectangle 25"/>
          <p:cNvSpPr/>
          <p:nvPr/>
        </p:nvSpPr>
        <p:spPr>
          <a:xfrm>
            <a:off x="8665513" y="2880630"/>
            <a:ext cx="3260772" cy="25877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4431248" y="2880630"/>
            <a:ext cx="3643206" cy="25877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579418" y="2880630"/>
            <a:ext cx="3260772" cy="25877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728335" y="2274628"/>
            <a:ext cx="11028218" cy="1569660"/>
          </a:xfrm>
          <a:prstGeom prst="rect">
            <a:avLst/>
          </a:prstGeom>
          <a:noFill/>
        </p:spPr>
        <p:txBody>
          <a:bodyPr wrap="square" rtlCol="0">
            <a:spAutoFit/>
          </a:bodyPr>
          <a:lstStyle/>
          <a:p>
            <a:r>
              <a:rPr lang="en-GB" sz="2800" b="1" dirty="0">
                <a:latin typeface="Bahnschrift" panose="020B0502040204020203" pitchFamily="34" charset="0"/>
              </a:rPr>
              <a:t>It’s time to fight the Battle of Gainsborough!</a:t>
            </a:r>
          </a:p>
          <a:p>
            <a:endParaRPr lang="en-GB" sz="2800" b="1" dirty="0">
              <a:latin typeface="Bahnschrift" panose="020B0502040204020203" pitchFamily="34" charset="0"/>
            </a:endParaRPr>
          </a:p>
          <a:p>
            <a:endParaRPr lang="en-GB" sz="2000" dirty="0">
              <a:latin typeface="Bahnschrift" panose="020B0502040204020203" pitchFamily="34" charset="0"/>
            </a:endParaRPr>
          </a:p>
          <a:p>
            <a:endParaRPr lang="en-GB" sz="2000" dirty="0">
              <a:latin typeface="Bahnschrift" panose="020B0502040204020203" pitchFamily="34" charset="0"/>
            </a:endParaRPr>
          </a:p>
        </p:txBody>
      </p:sp>
      <p:pic>
        <p:nvPicPr>
          <p:cNvPr id="10" name="Picture 9"/>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1" name="Group 10"/>
          <p:cNvGrpSpPr/>
          <p:nvPr/>
        </p:nvGrpSpPr>
        <p:grpSpPr>
          <a:xfrm>
            <a:off x="8172441" y="5674657"/>
            <a:ext cx="2123458" cy="1198861"/>
            <a:chOff x="8172441" y="5674657"/>
            <a:chExt cx="2123458" cy="1198861"/>
          </a:xfrm>
        </p:grpSpPr>
        <p:pic>
          <p:nvPicPr>
            <p:cNvPr id="12" name="Picture 11"/>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4" name="Picture 13" descr="C:\Users\deniseg\AppData\Local\Temp\Temp1_Final Files colour.zip\John Meldrum 300.jpg"/>
          <p:cNvPicPr/>
          <p:nvPr/>
        </p:nvPicPr>
        <p:blipFill rotWithShape="1">
          <a:blip r:embed="rId5" cstate="screen">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l="24314" r="32023" b="68963"/>
          <a:stretch/>
        </p:blipFill>
        <p:spPr bwMode="auto">
          <a:xfrm>
            <a:off x="5819186" y="77059"/>
            <a:ext cx="2239317" cy="2227759"/>
          </a:xfrm>
          <a:prstGeom prst="rect">
            <a:avLst/>
          </a:prstGeom>
          <a:noFill/>
          <a:ln>
            <a:noFill/>
          </a:ln>
        </p:spPr>
      </p:pic>
      <p:grpSp>
        <p:nvGrpSpPr>
          <p:cNvPr id="19" name="Group 18"/>
          <p:cNvGrpSpPr/>
          <p:nvPr/>
        </p:nvGrpSpPr>
        <p:grpSpPr>
          <a:xfrm>
            <a:off x="3048000" y="32488"/>
            <a:ext cx="6359591" cy="2288536"/>
            <a:chOff x="5678905" y="32489"/>
            <a:chExt cx="6359591" cy="2288536"/>
          </a:xfrm>
        </p:grpSpPr>
        <p:sp>
          <p:nvSpPr>
            <p:cNvPr id="16" name="Rounded Rectangle 15"/>
            <p:cNvSpPr/>
            <p:nvPr/>
          </p:nvSpPr>
          <p:spPr>
            <a:xfrm>
              <a:off x="5678905" y="115923"/>
              <a:ext cx="6359591" cy="21631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7"/>
            <a:srcRect l="33153" r="21944" b="71343"/>
            <a:stretch/>
          </p:blipFill>
          <p:spPr>
            <a:xfrm>
              <a:off x="9776560" y="32489"/>
              <a:ext cx="2261936" cy="2288536"/>
            </a:xfrm>
            <a:prstGeom prst="rect">
              <a:avLst/>
            </a:prstGeom>
          </p:spPr>
        </p:pic>
        <p:pic>
          <p:nvPicPr>
            <p:cNvPr id="17" name="Picture 16" descr="C:\Users\deniseg\AppData\Local\Temp\Temp1_Final Files colour.zip\John Meldrum 300.jpg"/>
            <p:cNvPicPr/>
            <p:nvPr/>
          </p:nvPicPr>
          <p:blipFill rotWithShape="1">
            <a:blip r:embed="rId5" cstate="screen">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a:ext>
              </a:extLst>
            </a:blip>
            <a:srcRect l="24314" r="32023" b="68963"/>
            <a:stretch/>
          </p:blipFill>
          <p:spPr bwMode="auto">
            <a:xfrm>
              <a:off x="5819186" y="67498"/>
              <a:ext cx="2239317" cy="2227759"/>
            </a:xfrm>
            <a:prstGeom prst="rect">
              <a:avLst/>
            </a:prstGeom>
            <a:noFill/>
            <a:ln>
              <a:noFill/>
            </a:ln>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6308" y="115923"/>
              <a:ext cx="2002448" cy="2195540"/>
            </a:xfrm>
            <a:prstGeom prst="rect">
              <a:avLst/>
            </a:prstGeom>
          </p:spPr>
        </p:pic>
      </p:grpSp>
      <p:sp>
        <p:nvSpPr>
          <p:cNvPr id="21" name="Rectangle 20"/>
          <p:cNvSpPr/>
          <p:nvPr/>
        </p:nvSpPr>
        <p:spPr>
          <a:xfrm>
            <a:off x="600921" y="2848237"/>
            <a:ext cx="3465095" cy="2616101"/>
          </a:xfrm>
          <a:prstGeom prst="rect">
            <a:avLst/>
          </a:prstGeom>
        </p:spPr>
        <p:txBody>
          <a:bodyPr wrap="square">
            <a:spAutoFit/>
          </a:bodyPr>
          <a:lstStyle/>
          <a:p>
            <a:pPr algn="ctr"/>
            <a:r>
              <a:rPr lang="en-GB" sz="2400" b="1" dirty="0">
                <a:latin typeface="Bahnschrift" panose="020B0502040204020203" pitchFamily="34" charset="0"/>
              </a:rPr>
              <a:t>1. </a:t>
            </a:r>
          </a:p>
          <a:p>
            <a:pPr algn="ctr"/>
            <a:r>
              <a:rPr lang="en-GB" sz="3200" b="1" dirty="0">
                <a:latin typeface="Bahnschrift" panose="020B0502040204020203" pitchFamily="34" charset="0"/>
              </a:rPr>
              <a:t>Take Sides:</a:t>
            </a:r>
          </a:p>
          <a:p>
            <a:r>
              <a:rPr lang="en-GB" dirty="0">
                <a:latin typeface="Bahnschrift" panose="020B0502040204020203" pitchFamily="34" charset="0"/>
              </a:rPr>
              <a:t> Divide into 5 groups</a:t>
            </a:r>
          </a:p>
          <a:p>
            <a:r>
              <a:rPr lang="en-GB" dirty="0">
                <a:latin typeface="Bahnschrift" panose="020B0502040204020203" pitchFamily="34" charset="0"/>
              </a:rPr>
              <a:t>3 groups will fight for Parliament and 2 groups will fight for the King. </a:t>
            </a:r>
          </a:p>
          <a:p>
            <a:r>
              <a:rPr lang="en-GB" dirty="0">
                <a:latin typeface="Bahnschrift" panose="020B0502040204020203" pitchFamily="34" charset="0"/>
              </a:rPr>
              <a:t>Each Group is an officer in the battle.</a:t>
            </a:r>
          </a:p>
        </p:txBody>
      </p:sp>
      <p:sp>
        <p:nvSpPr>
          <p:cNvPr id="22" name="Rectangle 21"/>
          <p:cNvSpPr/>
          <p:nvPr/>
        </p:nvSpPr>
        <p:spPr>
          <a:xfrm>
            <a:off x="4615793" y="2848238"/>
            <a:ext cx="3556648" cy="2616101"/>
          </a:xfrm>
          <a:prstGeom prst="rect">
            <a:avLst/>
          </a:prstGeom>
        </p:spPr>
        <p:txBody>
          <a:bodyPr wrap="square">
            <a:spAutoFit/>
          </a:bodyPr>
          <a:lstStyle/>
          <a:p>
            <a:pPr algn="ctr"/>
            <a:r>
              <a:rPr lang="en-GB" sz="2400" b="1" dirty="0">
                <a:latin typeface="Bahnschrift" panose="020B0502040204020203" pitchFamily="34" charset="0"/>
              </a:rPr>
              <a:t>2. </a:t>
            </a:r>
          </a:p>
          <a:p>
            <a:pPr algn="ctr"/>
            <a:r>
              <a:rPr lang="en-GB" sz="3200" b="1" dirty="0">
                <a:latin typeface="Bahnschrift" panose="020B0502040204020203" pitchFamily="34" charset="0"/>
              </a:rPr>
              <a:t>Fight</a:t>
            </a:r>
          </a:p>
          <a:p>
            <a:r>
              <a:rPr lang="en-GB" dirty="0">
                <a:latin typeface="Bahnschrift" panose="020B0502040204020203" pitchFamily="34" charset="0"/>
              </a:rPr>
              <a:t>Stop at the decision points. Discuss what should happen next. Report back on your advice. </a:t>
            </a:r>
          </a:p>
          <a:p>
            <a:r>
              <a:rPr lang="en-GB" dirty="0">
                <a:latin typeface="Bahnschrift" panose="020B0502040204020203" pitchFamily="34" charset="0"/>
              </a:rPr>
              <a:t>Decision group: Listen to the advice then make your decision!</a:t>
            </a:r>
          </a:p>
        </p:txBody>
      </p:sp>
      <p:sp>
        <p:nvSpPr>
          <p:cNvPr id="23" name="TextBox 22"/>
          <p:cNvSpPr txBox="1"/>
          <p:nvPr/>
        </p:nvSpPr>
        <p:spPr>
          <a:xfrm>
            <a:off x="9395977" y="2947054"/>
            <a:ext cx="2342147" cy="1785104"/>
          </a:xfrm>
          <a:prstGeom prst="rect">
            <a:avLst/>
          </a:prstGeom>
          <a:noFill/>
        </p:spPr>
        <p:txBody>
          <a:bodyPr wrap="square" rtlCol="0">
            <a:spAutoFit/>
          </a:bodyPr>
          <a:lstStyle/>
          <a:p>
            <a:pPr algn="ctr"/>
            <a:r>
              <a:rPr lang="en-GB" sz="2400" b="1" dirty="0">
                <a:latin typeface="Bahnschrift" panose="020B0502040204020203" pitchFamily="34" charset="0"/>
              </a:rPr>
              <a:t>3. </a:t>
            </a:r>
          </a:p>
          <a:p>
            <a:pPr algn="ctr"/>
            <a:r>
              <a:rPr lang="en-GB" sz="3200" b="1" dirty="0">
                <a:latin typeface="Bahnschrift" panose="020B0502040204020203" pitchFamily="34" charset="0"/>
              </a:rPr>
              <a:t>Click</a:t>
            </a:r>
            <a:r>
              <a:rPr lang="en-GB" sz="2400" b="1" dirty="0">
                <a:latin typeface="Bahnschrift" panose="020B0502040204020203" pitchFamily="34" charset="0"/>
              </a:rPr>
              <a:t> </a:t>
            </a:r>
          </a:p>
          <a:p>
            <a:r>
              <a:rPr lang="en-GB" dirty="0">
                <a:latin typeface="Bahnschrift" panose="020B0502040204020203" pitchFamily="34" charset="0"/>
              </a:rPr>
              <a:t>the blue squares to find out what happens next</a:t>
            </a:r>
          </a:p>
        </p:txBody>
      </p:sp>
    </p:spTree>
    <p:extLst>
      <p:ext uri="{BB962C8B-B14F-4D97-AF65-F5344CB8AC3E}">
        <p14:creationId xmlns:p14="http://schemas.microsoft.com/office/powerpoint/2010/main" val="3564568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020467" y="-214554"/>
            <a:ext cx="7887854" cy="6278642"/>
          </a:xfrm>
          <a:prstGeom prst="rect">
            <a:avLst/>
          </a:prstGeom>
          <a:noFill/>
        </p:spPr>
        <p:txBody>
          <a:bodyPr wrap="square" rtlCol="0">
            <a:spAutoFit/>
          </a:bodyPr>
          <a:lstStyle/>
          <a:p>
            <a:endParaRPr lang="en-GB" sz="2400" dirty="0">
              <a:latin typeface="Bahnschrift" panose="020B0502040204020203" pitchFamily="34" charset="0"/>
            </a:endParaRPr>
          </a:p>
          <a:p>
            <a:endParaRPr lang="en-GB" sz="2400" dirty="0">
              <a:latin typeface="Bahnschrift" panose="020B0502040204020203" pitchFamily="34" charset="0"/>
            </a:endParaRPr>
          </a:p>
          <a:p>
            <a:r>
              <a:rPr lang="en-GB" sz="2400" dirty="0">
                <a:latin typeface="Bahnschrift" panose="020B0502040204020203" pitchFamily="34" charset="0"/>
              </a:rPr>
              <a:t>Groups 1 and 2 : You are </a:t>
            </a:r>
          </a:p>
          <a:p>
            <a:r>
              <a:rPr lang="en-GB" sz="3600" b="1" dirty="0">
                <a:latin typeface="Bahnschrift" panose="020B0502040204020203" pitchFamily="34" charset="0"/>
              </a:rPr>
              <a:t>Charles Cavendish</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 23 years old</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A dashing royalist commander</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Fought bravely at The Battle of Edge-Hill </a:t>
            </a:r>
          </a:p>
          <a:p>
            <a:r>
              <a:rPr lang="en-GB" sz="2400" dirty="0">
                <a:latin typeface="Bahnschrift" panose="020B0502040204020203" pitchFamily="34" charset="0"/>
              </a:rPr>
              <a:t>    (the first big battle of the war)</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General in command of the King’s forces in Nottinghamshire and Lincolnshire</a:t>
            </a:r>
          </a:p>
          <a:p>
            <a:endParaRPr lang="en-GB" dirty="0"/>
          </a:p>
          <a:p>
            <a:endParaRPr lang="en-GB" dirty="0"/>
          </a:p>
          <a:p>
            <a:endParaRPr lang="en-GB" dirty="0"/>
          </a:p>
        </p:txBody>
      </p:sp>
      <p:pic>
        <p:nvPicPr>
          <p:cNvPr id="6" name="Picture 5"/>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grpSp>
        <p:nvGrpSpPr>
          <p:cNvPr id="11" name="Group 10"/>
          <p:cNvGrpSpPr/>
          <p:nvPr/>
        </p:nvGrpSpPr>
        <p:grpSpPr>
          <a:xfrm>
            <a:off x="9265875" y="401160"/>
            <a:ext cx="2926125" cy="3068902"/>
            <a:chOff x="2601109" y="-1946746"/>
            <a:chExt cx="2926125" cy="3068902"/>
          </a:xfrm>
        </p:grpSpPr>
        <p:sp>
          <p:nvSpPr>
            <p:cNvPr id="3" name="TextBox 2"/>
            <p:cNvSpPr txBox="1"/>
            <p:nvPr/>
          </p:nvSpPr>
          <p:spPr>
            <a:xfrm rot="439872">
              <a:off x="3208907" y="-1946746"/>
              <a:ext cx="2318327" cy="584775"/>
            </a:xfrm>
            <a:prstGeom prst="rect">
              <a:avLst/>
            </a:prstGeom>
            <a:noFill/>
          </p:spPr>
          <p:txBody>
            <a:bodyPr wrap="square" rtlCol="0">
              <a:spAutoFit/>
            </a:bodyPr>
            <a:lstStyle/>
            <a:p>
              <a:r>
                <a:rPr lang="en-GB" sz="3200" b="1" dirty="0">
                  <a:latin typeface="Bahnschrift" panose="020B0502040204020203" pitchFamily="34" charset="0"/>
                </a:rPr>
                <a:t>Royalist</a:t>
              </a:r>
            </a:p>
          </p:txBody>
        </p:sp>
        <p:pic>
          <p:nvPicPr>
            <p:cNvPr id="10" name="Picture 9"/>
            <p:cNvPicPr>
              <a:picLocks noChangeAspect="1"/>
            </p:cNvPicPr>
            <p:nvPr/>
          </p:nvPicPr>
          <p:blipFill>
            <a:blip r:embed="rId5"/>
            <a:stretch>
              <a:fillRect/>
            </a:stretch>
          </p:blipFill>
          <p:spPr>
            <a:xfrm>
              <a:off x="2601109" y="-1749309"/>
              <a:ext cx="2578832" cy="2871465"/>
            </a:xfrm>
            <a:prstGeom prst="rect">
              <a:avLst/>
            </a:prstGeom>
          </p:spPr>
        </p:pic>
      </p:grpSp>
      <p:pic>
        <p:nvPicPr>
          <p:cNvPr id="5" name="Picture 4"/>
          <p:cNvPicPr>
            <a:picLocks noChangeAspect="1"/>
          </p:cNvPicPr>
          <p:nvPr/>
        </p:nvPicPr>
        <p:blipFill>
          <a:blip r:embed="rId6"/>
          <a:stretch>
            <a:fillRect/>
          </a:stretch>
        </p:blipFill>
        <p:spPr>
          <a:xfrm>
            <a:off x="508894" y="0"/>
            <a:ext cx="4047553" cy="6533394"/>
          </a:xfrm>
          <a:prstGeom prst="rect">
            <a:avLst/>
          </a:prstGeom>
        </p:spPr>
      </p:pic>
    </p:spTree>
    <p:extLst>
      <p:ext uri="{BB962C8B-B14F-4D97-AF65-F5344CB8AC3E}">
        <p14:creationId xmlns:p14="http://schemas.microsoft.com/office/powerpoint/2010/main" val="307443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582951" y="160255"/>
            <a:ext cx="7887854" cy="6463308"/>
          </a:xfrm>
          <a:prstGeom prst="rect">
            <a:avLst/>
          </a:prstGeom>
          <a:noFill/>
        </p:spPr>
        <p:txBody>
          <a:bodyPr wrap="square" rtlCol="0">
            <a:spAutoFit/>
          </a:bodyPr>
          <a:lstStyle/>
          <a:p>
            <a:endParaRPr lang="en-GB" sz="2400" dirty="0">
              <a:latin typeface="Bahnschrift" panose="020B0502040204020203" pitchFamily="34" charset="0"/>
            </a:endParaRPr>
          </a:p>
          <a:p>
            <a:r>
              <a:rPr lang="en-GB" sz="2400" dirty="0">
                <a:latin typeface="Bahnschrift" panose="020B0502040204020203" pitchFamily="34" charset="0"/>
              </a:rPr>
              <a:t>Group 3 : You are</a:t>
            </a:r>
          </a:p>
          <a:p>
            <a:endParaRPr lang="en-GB" sz="2400" dirty="0">
              <a:latin typeface="Bahnschrift" panose="020B0502040204020203" pitchFamily="34" charset="0"/>
            </a:endParaRPr>
          </a:p>
          <a:p>
            <a:r>
              <a:rPr lang="en-GB" sz="3600" b="1" dirty="0">
                <a:latin typeface="Bahnschrift" panose="020B0502040204020203" pitchFamily="34" charset="0"/>
              </a:rPr>
              <a:t>Sir John Meldrum</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Commander of the Parliamentarian forces fighting in this battle</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Scottish </a:t>
            </a:r>
          </a:p>
          <a:p>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Very experienced, </a:t>
            </a:r>
          </a:p>
          <a:p>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A professional soldier</a:t>
            </a:r>
          </a:p>
          <a:p>
            <a:endParaRPr lang="en-GB" dirty="0"/>
          </a:p>
          <a:p>
            <a:r>
              <a:rPr lang="en-GB" dirty="0"/>
              <a:t>. </a:t>
            </a:r>
          </a:p>
          <a:p>
            <a:endParaRPr lang="en-GB" dirty="0"/>
          </a:p>
          <a:p>
            <a:endParaRPr lang="en-GB" dirty="0"/>
          </a:p>
          <a:p>
            <a:endParaRPr lang="en-GB" dirty="0"/>
          </a:p>
        </p:txBody>
      </p:sp>
      <p:sp>
        <p:nvSpPr>
          <p:cNvPr id="4" name="AutoShape 2" descr="https://upload.wikimedia.org/wikipedia/commons/8/8b/Sir_John_Meldrum.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1" name="Group 10"/>
          <p:cNvGrpSpPr/>
          <p:nvPr/>
        </p:nvGrpSpPr>
        <p:grpSpPr>
          <a:xfrm>
            <a:off x="8172441" y="5674657"/>
            <a:ext cx="2123458" cy="1198861"/>
            <a:chOff x="8172441" y="5674657"/>
            <a:chExt cx="2123458" cy="1198861"/>
          </a:xfrm>
        </p:grpSpPr>
        <p:pic>
          <p:nvPicPr>
            <p:cNvPr id="12" name="Picture 11"/>
            <p:cNvPicPr>
              <a:picLocks noChangeAspect="1"/>
            </p:cNvPicPr>
            <p:nvPr/>
          </p:nvPicPr>
          <p:blipFill>
            <a:blip r:embed="rId3"/>
            <a:stretch>
              <a:fillRect/>
            </a:stretch>
          </p:blipFill>
          <p:spPr>
            <a:xfrm>
              <a:off x="9381420" y="5709130"/>
              <a:ext cx="914479" cy="1097375"/>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7" name="Picture 6" descr="C:\Users\deniseg\AppData\Local\Temp\Temp1_Final Files colour.zip\John Meldrum 300.jpg"/>
          <p:cNvPicPr/>
          <p:nvPr/>
        </p:nvPicPr>
        <p:blipFill>
          <a:blip r:embed="rId5" cstate="screen">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a:stretch>
            <a:fillRect/>
          </a:stretch>
        </p:blipFill>
        <p:spPr bwMode="auto">
          <a:xfrm>
            <a:off x="80513" y="178803"/>
            <a:ext cx="4223021" cy="6679197"/>
          </a:xfrm>
          <a:prstGeom prst="rect">
            <a:avLst/>
          </a:prstGeom>
          <a:noFill/>
          <a:ln>
            <a:noFill/>
          </a:ln>
        </p:spPr>
      </p:pic>
      <p:grpSp>
        <p:nvGrpSpPr>
          <p:cNvPr id="15" name="Group 14"/>
          <p:cNvGrpSpPr/>
          <p:nvPr/>
        </p:nvGrpSpPr>
        <p:grpSpPr>
          <a:xfrm>
            <a:off x="9142093" y="189893"/>
            <a:ext cx="3692561" cy="3686116"/>
            <a:chOff x="9077924" y="928350"/>
            <a:chExt cx="3692561" cy="3686116"/>
          </a:xfrm>
        </p:grpSpPr>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077924" y="1017521"/>
              <a:ext cx="3150772" cy="3596945"/>
            </a:xfrm>
            <a:prstGeom prst="rect">
              <a:avLst/>
            </a:prstGeom>
          </p:spPr>
        </p:pic>
        <p:sp>
          <p:nvSpPr>
            <p:cNvPr id="14" name="TextBox 13"/>
            <p:cNvSpPr txBox="1"/>
            <p:nvPr/>
          </p:nvSpPr>
          <p:spPr>
            <a:xfrm rot="439872">
              <a:off x="9647901" y="928350"/>
              <a:ext cx="3122584" cy="461665"/>
            </a:xfrm>
            <a:prstGeom prst="rect">
              <a:avLst/>
            </a:prstGeom>
            <a:noFill/>
          </p:spPr>
          <p:txBody>
            <a:bodyPr wrap="square" rtlCol="0">
              <a:spAutoFit/>
            </a:bodyPr>
            <a:lstStyle/>
            <a:p>
              <a:r>
                <a:rPr lang="en-GB" sz="2400" b="1" dirty="0">
                  <a:latin typeface="Bahnschrift" panose="020B0502040204020203" pitchFamily="34" charset="0"/>
                </a:rPr>
                <a:t>Parliamentarian</a:t>
              </a:r>
            </a:p>
          </p:txBody>
        </p:sp>
      </p:grpSp>
    </p:spTree>
    <p:extLst>
      <p:ext uri="{BB962C8B-B14F-4D97-AF65-F5344CB8AC3E}">
        <p14:creationId xmlns:p14="http://schemas.microsoft.com/office/powerpoint/2010/main" val="886959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367107" y="0"/>
            <a:ext cx="9190181" cy="6494085"/>
          </a:xfrm>
          <a:prstGeom prst="rect">
            <a:avLst/>
          </a:prstGeom>
          <a:noFill/>
        </p:spPr>
        <p:txBody>
          <a:bodyPr wrap="square" rtlCol="0">
            <a:spAutoFit/>
          </a:bodyPr>
          <a:lstStyle/>
          <a:p>
            <a:endParaRPr lang="en-GB" sz="2400" dirty="0">
              <a:latin typeface="Bahnschrift" panose="020B0502040204020203" pitchFamily="34" charset="0"/>
            </a:endParaRPr>
          </a:p>
          <a:p>
            <a:r>
              <a:rPr lang="en-GB" sz="2400" dirty="0">
                <a:latin typeface="Bahnschrift" panose="020B0502040204020203" pitchFamily="34" charset="0"/>
              </a:rPr>
              <a:t>Groups 4 and 5:  You are</a:t>
            </a:r>
          </a:p>
          <a:p>
            <a:r>
              <a:rPr lang="en-GB" sz="3200" b="1" dirty="0">
                <a:latin typeface="Bahnschrift" panose="020B0502040204020203" pitchFamily="34" charset="0"/>
              </a:rPr>
              <a:t>Oliver Cromwell</a:t>
            </a:r>
          </a:p>
          <a:p>
            <a:endParaRPr lang="en-GB" sz="2400" b="1"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43 years old</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Had never ever fought a battle before this war.</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Became a captain only last year </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Has won some small battles</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Colonel of several cavalry regiments</a:t>
            </a:r>
          </a:p>
          <a:p>
            <a:endParaRPr lang="en-GB" sz="2400" dirty="0">
              <a:latin typeface="Bahnschrift" panose="020B0502040204020203" pitchFamily="34" charset="0"/>
            </a:endParaRPr>
          </a:p>
          <a:p>
            <a:endParaRPr lang="en-GB" dirty="0"/>
          </a:p>
          <a:p>
            <a:endParaRPr lang="en-GB" dirty="0"/>
          </a:p>
          <a:p>
            <a:endParaRPr lang="en-GB" dirty="0"/>
          </a:p>
          <a:p>
            <a:endParaRPr lang="en-GB" dirty="0"/>
          </a:p>
        </p:txBody>
      </p:sp>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6" name="Group 5"/>
          <p:cNvGrpSpPr/>
          <p:nvPr/>
        </p:nvGrpSpPr>
        <p:grpSpPr>
          <a:xfrm>
            <a:off x="8172441" y="5674657"/>
            <a:ext cx="2123458" cy="1198861"/>
            <a:chOff x="8172441" y="5674657"/>
            <a:chExt cx="2123458" cy="1198861"/>
          </a:xfrm>
        </p:grpSpPr>
        <p:pic>
          <p:nvPicPr>
            <p:cNvPr id="7" name="Picture 6"/>
            <p:cNvPicPr>
              <a:picLocks noChangeAspect="1"/>
            </p:cNvPicPr>
            <p:nvPr/>
          </p:nvPicPr>
          <p:blipFill>
            <a:blip r:embed="rId3"/>
            <a:stretch>
              <a:fillRect/>
            </a:stretch>
          </p:blipFill>
          <p:spPr>
            <a:xfrm>
              <a:off x="9381420" y="5709130"/>
              <a:ext cx="914479" cy="109737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grpSp>
        <p:nvGrpSpPr>
          <p:cNvPr id="9" name="Group 8"/>
          <p:cNvGrpSpPr/>
          <p:nvPr/>
        </p:nvGrpSpPr>
        <p:grpSpPr>
          <a:xfrm>
            <a:off x="9206261" y="221977"/>
            <a:ext cx="3692561" cy="3686116"/>
            <a:chOff x="9077924" y="928350"/>
            <a:chExt cx="3692561" cy="3686116"/>
          </a:xfrm>
        </p:grpSpPr>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077924" y="1017521"/>
              <a:ext cx="3150772" cy="3596945"/>
            </a:xfrm>
            <a:prstGeom prst="rect">
              <a:avLst/>
            </a:prstGeom>
          </p:spPr>
        </p:pic>
        <p:sp>
          <p:nvSpPr>
            <p:cNvPr id="11" name="TextBox 10"/>
            <p:cNvSpPr txBox="1"/>
            <p:nvPr/>
          </p:nvSpPr>
          <p:spPr>
            <a:xfrm rot="439872">
              <a:off x="9647901" y="928350"/>
              <a:ext cx="3122584" cy="461665"/>
            </a:xfrm>
            <a:prstGeom prst="rect">
              <a:avLst/>
            </a:prstGeom>
            <a:noFill/>
          </p:spPr>
          <p:txBody>
            <a:bodyPr wrap="square" rtlCol="0">
              <a:spAutoFit/>
            </a:bodyPr>
            <a:lstStyle/>
            <a:p>
              <a:r>
                <a:rPr lang="en-GB" sz="2400" b="1" dirty="0">
                  <a:latin typeface="Bahnschrift" panose="020B0502040204020203" pitchFamily="34" charset="0"/>
                </a:rPr>
                <a:t>Parliamentarian</a:t>
              </a:r>
            </a:p>
          </p:txBody>
        </p:sp>
      </p:gr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39" y="941744"/>
            <a:ext cx="4315168" cy="4732913"/>
          </a:xfrm>
          <a:prstGeom prst="rect">
            <a:avLst/>
          </a:prstGeom>
        </p:spPr>
      </p:pic>
    </p:spTree>
    <p:extLst>
      <p:ext uri="{BB962C8B-B14F-4D97-AF65-F5344CB8AC3E}">
        <p14:creationId xmlns:p14="http://schemas.microsoft.com/office/powerpoint/2010/main" val="115185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0" name="Rounded Rectangle 19"/>
          <p:cNvSpPr/>
          <p:nvPr/>
        </p:nvSpPr>
        <p:spPr>
          <a:xfrm>
            <a:off x="8951495" y="2437135"/>
            <a:ext cx="2635793" cy="234671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stretch>
            <a:fillRect/>
          </a:stretch>
        </p:blipFill>
        <p:spPr>
          <a:xfrm>
            <a:off x="8506692" y="385216"/>
            <a:ext cx="3080596" cy="3430166"/>
          </a:xfrm>
          <a:prstGeom prst="rect">
            <a:avLst/>
          </a:prstGeom>
        </p:spPr>
      </p:pic>
      <p:sp>
        <p:nvSpPr>
          <p:cNvPr id="2" name="TextBox 1"/>
          <p:cNvSpPr txBox="1"/>
          <p:nvPr/>
        </p:nvSpPr>
        <p:spPr>
          <a:xfrm>
            <a:off x="3737518" y="795893"/>
            <a:ext cx="5169812" cy="5201424"/>
          </a:xfrm>
          <a:prstGeom prst="rect">
            <a:avLst/>
          </a:prstGeom>
          <a:noFill/>
        </p:spPr>
        <p:txBody>
          <a:bodyPr wrap="square" rtlCol="0">
            <a:spAutoFit/>
          </a:bodyPr>
          <a:lstStyle/>
          <a:p>
            <a:r>
              <a:rPr lang="en-GB" sz="2400" b="1" dirty="0">
                <a:latin typeface="Bahnschrift" panose="020B0502040204020203" pitchFamily="34" charset="0"/>
              </a:rPr>
              <a:t>1. Can you guess what will happen in this battle?</a:t>
            </a:r>
          </a:p>
          <a:p>
            <a:endParaRPr lang="en-GB" sz="2000" dirty="0">
              <a:latin typeface="Bahnschrift" panose="020B0502040204020203" pitchFamily="34" charset="0"/>
            </a:endParaRPr>
          </a:p>
          <a:p>
            <a:r>
              <a:rPr lang="en-GB" sz="2000" dirty="0">
                <a:latin typeface="Bahnschrift" panose="020B0502040204020203" pitchFamily="34" charset="0"/>
              </a:rPr>
              <a:t>One of these men will die. Which one? </a:t>
            </a:r>
          </a:p>
          <a:p>
            <a:endParaRPr lang="en-GB" sz="2000" dirty="0">
              <a:latin typeface="Bahnschrift" panose="020B0502040204020203" pitchFamily="34" charset="0"/>
            </a:endParaRPr>
          </a:p>
          <a:p>
            <a:r>
              <a:rPr lang="en-GB" sz="2000" dirty="0">
                <a:latin typeface="Bahnschrift" panose="020B0502040204020203" pitchFamily="34" charset="0"/>
              </a:rPr>
              <a:t>One of these men will become a superstar soldier?  Which one? </a:t>
            </a:r>
          </a:p>
          <a:p>
            <a:endParaRPr lang="en-GB" sz="2000" dirty="0">
              <a:latin typeface="Bahnschrift" panose="020B0502040204020203" pitchFamily="34" charset="0"/>
            </a:endParaRPr>
          </a:p>
          <a:p>
            <a:r>
              <a:rPr lang="en-GB" sz="2000" dirty="0">
                <a:latin typeface="Bahnschrift" panose="020B0502040204020203" pitchFamily="34" charset="0"/>
              </a:rPr>
              <a:t>One of these sides will win control of Gainsborough. Which one?</a:t>
            </a:r>
          </a:p>
          <a:p>
            <a:endParaRPr lang="en-GB" sz="2000" dirty="0">
              <a:latin typeface="Bahnschrift" panose="020B0502040204020203" pitchFamily="34" charset="0"/>
            </a:endParaRPr>
          </a:p>
          <a:p>
            <a:r>
              <a:rPr lang="en-GB" sz="2400" b="1" dirty="0">
                <a:latin typeface="Bahnschrift" panose="020B0502040204020203" pitchFamily="34" charset="0"/>
              </a:rPr>
              <a:t>2. Can you remember how to win a civil war battle?</a:t>
            </a:r>
          </a:p>
          <a:p>
            <a:endParaRPr lang="en-GB" sz="2800" dirty="0"/>
          </a:p>
          <a:p>
            <a:endParaRPr lang="en-GB" sz="2800" dirty="0"/>
          </a:p>
        </p:txBody>
      </p:sp>
      <p:sp>
        <p:nvSpPr>
          <p:cNvPr id="4" name="TextBox 3"/>
          <p:cNvSpPr txBox="1"/>
          <p:nvPr/>
        </p:nvSpPr>
        <p:spPr>
          <a:xfrm>
            <a:off x="333893" y="131225"/>
            <a:ext cx="4461164" cy="369332"/>
          </a:xfrm>
          <a:prstGeom prst="rect">
            <a:avLst/>
          </a:prstGeom>
          <a:noFill/>
        </p:spPr>
        <p:txBody>
          <a:bodyPr wrap="square" rtlCol="0">
            <a:spAutoFit/>
          </a:bodyPr>
          <a:lstStyle/>
          <a:p>
            <a:r>
              <a:rPr lang="en-GB" b="1" dirty="0"/>
              <a:t>Before we start…..</a:t>
            </a:r>
          </a:p>
        </p:txBody>
      </p:sp>
      <p:pic>
        <p:nvPicPr>
          <p:cNvPr id="9" name="Picture 8"/>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p:cNvGrpSpPr/>
          <p:nvPr/>
        </p:nvGrpSpPr>
        <p:grpSpPr>
          <a:xfrm>
            <a:off x="8172441" y="5674657"/>
            <a:ext cx="2123458" cy="1198861"/>
            <a:chOff x="8172441" y="5674657"/>
            <a:chExt cx="2123458" cy="1198861"/>
          </a:xfrm>
        </p:grpSpPr>
        <p:pic>
          <p:nvPicPr>
            <p:cNvPr id="11" name="Picture 10"/>
            <p:cNvPicPr>
              <a:picLocks noChangeAspect="1"/>
            </p:cNvPicPr>
            <p:nvPr/>
          </p:nvPicPr>
          <p:blipFill>
            <a:blip r:embed="rId4"/>
            <a:stretch>
              <a:fillRect/>
            </a:stretch>
          </p:blipFill>
          <p:spPr>
            <a:xfrm>
              <a:off x="9381420" y="5709130"/>
              <a:ext cx="914479" cy="1097375"/>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
        <p:nvSpPr>
          <p:cNvPr id="15" name="Rounded Rectangle 14"/>
          <p:cNvSpPr/>
          <p:nvPr/>
        </p:nvSpPr>
        <p:spPr>
          <a:xfrm>
            <a:off x="465868" y="2528916"/>
            <a:ext cx="3039930" cy="216314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rotWithShape="1">
          <a:blip r:embed="rId6"/>
          <a:srcRect l="33153" r="21944" b="71343"/>
          <a:stretch/>
        </p:blipFill>
        <p:spPr>
          <a:xfrm>
            <a:off x="9139939" y="2453828"/>
            <a:ext cx="2261936" cy="2330017"/>
          </a:xfrm>
          <a:prstGeom prst="rect">
            <a:avLst/>
          </a:prstGeom>
        </p:spPr>
      </p:pic>
      <p:grpSp>
        <p:nvGrpSpPr>
          <p:cNvPr id="22" name="Group 21"/>
          <p:cNvGrpSpPr/>
          <p:nvPr/>
        </p:nvGrpSpPr>
        <p:grpSpPr>
          <a:xfrm>
            <a:off x="418994" y="478778"/>
            <a:ext cx="3213106" cy="4221045"/>
            <a:chOff x="418994" y="478778"/>
            <a:chExt cx="3213106" cy="4221045"/>
          </a:xfrm>
        </p:grpSpPr>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85833" y="2890930"/>
              <a:ext cx="1646267" cy="1805013"/>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3108" y="478778"/>
              <a:ext cx="3198992" cy="3560460"/>
            </a:xfrm>
            <a:prstGeom prst="rect">
              <a:avLst/>
            </a:prstGeom>
          </p:spPr>
        </p:pic>
        <p:pic>
          <p:nvPicPr>
            <p:cNvPr id="17" name="Picture 16" descr="C:\Users\deniseg\AppData\Local\Temp\Temp1_Final Files colour.zip\John Meldrum 300.jpg"/>
            <p:cNvPicPr/>
            <p:nvPr/>
          </p:nvPicPr>
          <p:blipFill rotWithShape="1">
            <a:blip r:embed="rId9" cstate="screen">
              <a:extLst>
                <a:ext uri="{BEBA8EAE-BF5A-486C-A8C5-ECC9F3942E4B}">
                  <a14:imgProps xmlns:a14="http://schemas.microsoft.com/office/drawing/2010/main">
                    <a14:imgLayer r:embed="rId10">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a:ext>
              </a:extLst>
            </a:blip>
            <a:srcRect l="24314" r="32023" b="68963"/>
            <a:stretch/>
          </p:blipFill>
          <p:spPr bwMode="auto">
            <a:xfrm>
              <a:off x="418994" y="2894810"/>
              <a:ext cx="1795625" cy="1805013"/>
            </a:xfrm>
            <a:prstGeom prst="rect">
              <a:avLst/>
            </a:prstGeom>
            <a:noFill/>
            <a:ln>
              <a:noFill/>
            </a:ln>
          </p:spPr>
        </p:pic>
      </p:grpSp>
    </p:spTree>
    <p:extLst>
      <p:ext uri="{BB962C8B-B14F-4D97-AF65-F5344CB8AC3E}">
        <p14:creationId xmlns:p14="http://schemas.microsoft.com/office/powerpoint/2010/main" val="2876894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5DA0599C-C832-4C66-9330-2294231016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9607" y="-152400"/>
            <a:ext cx="8477643" cy="6057900"/>
          </a:xfrm>
          <a:prstGeom prst="rect">
            <a:avLst/>
          </a:prstGeom>
          <a:effectLst>
            <a:softEdge rad="127000"/>
          </a:effectLst>
        </p:spPr>
      </p:pic>
      <p:sp>
        <p:nvSpPr>
          <p:cNvPr id="2" name="TextBox 1"/>
          <p:cNvSpPr txBox="1"/>
          <p:nvPr/>
        </p:nvSpPr>
        <p:spPr>
          <a:xfrm>
            <a:off x="231933" y="2057374"/>
            <a:ext cx="11066895" cy="1846659"/>
          </a:xfrm>
          <a:prstGeom prst="rect">
            <a:avLst/>
          </a:prstGeom>
          <a:noFill/>
        </p:spPr>
        <p:txBody>
          <a:bodyPr wrap="square" rtlCol="0">
            <a:spAutoFit/>
          </a:bodyPr>
          <a:lstStyle/>
          <a:p>
            <a:r>
              <a:rPr lang="en-GB" sz="2400" dirty="0">
                <a:latin typeface="Bahnschrift" panose="020B0502040204020203" pitchFamily="34" charset="0"/>
              </a:rPr>
              <a:t>Look at the terrain.  </a:t>
            </a:r>
          </a:p>
          <a:p>
            <a:endParaRPr lang="en-GB" sz="2400" dirty="0">
              <a:latin typeface="Bahnschrift" panose="020B0502040204020203" pitchFamily="34" charset="0"/>
            </a:endParaRPr>
          </a:p>
          <a:p>
            <a:r>
              <a:rPr lang="en-GB" sz="2400" dirty="0">
                <a:latin typeface="Bahnschrift" panose="020B0502040204020203" pitchFamily="34" charset="0"/>
              </a:rPr>
              <a:t>What might be difficult </a:t>
            </a:r>
          </a:p>
          <a:p>
            <a:r>
              <a:rPr lang="en-GB" sz="2400" dirty="0">
                <a:latin typeface="Bahnschrift" panose="020B0502040204020203" pitchFamily="34" charset="0"/>
              </a:rPr>
              <a:t>about fighting this battle?</a:t>
            </a:r>
          </a:p>
          <a:p>
            <a:endParaRPr lang="en-GB" dirty="0"/>
          </a:p>
        </p:txBody>
      </p:sp>
      <p:pic>
        <p:nvPicPr>
          <p:cNvPr id="3" name="Picture 2"/>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4"/>
            <a:stretch>
              <a:fillRect/>
            </a:stretch>
          </p:blipFill>
          <p:spPr>
            <a:xfrm>
              <a:off x="9381420" y="5709130"/>
              <a:ext cx="914479" cy="1097375"/>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86330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8919411" y="117994"/>
            <a:ext cx="2662989" cy="7348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47216" y="792746"/>
            <a:ext cx="7625225" cy="4523873"/>
          </a:xfrm>
        </p:spPr>
        <p:txBody>
          <a:bodyPr>
            <a:normAutofit fontScale="90000"/>
          </a:bodyPr>
          <a:lstStyle/>
          <a:p>
            <a:br>
              <a:rPr lang="en-GB" dirty="0"/>
            </a:br>
            <a:r>
              <a:rPr lang="en-GB" dirty="0">
                <a:latin typeface="Bahnschrift" panose="020B0502040204020203" pitchFamily="34" charset="0"/>
              </a:rPr>
              <a:t>It is time to fight a battle to take control of Gainsborough. </a:t>
            </a:r>
            <a:br>
              <a:rPr lang="en-GB" dirty="0">
                <a:latin typeface="Bahnschrift" panose="020B0502040204020203" pitchFamily="34" charset="0"/>
              </a:rPr>
            </a:br>
            <a:r>
              <a:rPr lang="en-GB" dirty="0">
                <a:latin typeface="Bahnschrift" panose="020B0502040204020203" pitchFamily="34" charset="0"/>
              </a:rPr>
              <a:t>Cavendish, where will you place your army?</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1. On the lower ground?</a:t>
            </a:r>
            <a:br>
              <a:rPr lang="en-GB" dirty="0">
                <a:latin typeface="Bahnschrift" panose="020B0502040204020203" pitchFamily="34" charset="0"/>
              </a:rPr>
            </a:b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On top of the hill?</a:t>
            </a:r>
            <a:br>
              <a:rPr lang="en-GB" dirty="0"/>
            </a:br>
            <a:br>
              <a:rPr lang="en-GB" dirty="0"/>
            </a:br>
            <a:endParaRPr lang="en-GB" dirty="0">
              <a:solidFill>
                <a:srgbClr val="FF0000"/>
              </a:solidFill>
            </a:endParaRPr>
          </a:p>
        </p:txBody>
      </p:sp>
      <p:sp>
        <p:nvSpPr>
          <p:cNvPr id="3" name="Rounded Rectangle 2">
            <a:hlinkClick r:id="rId2" action="ppaction://hlinksldjump"/>
          </p:cNvPr>
          <p:cNvSpPr/>
          <p:nvPr/>
        </p:nvSpPr>
        <p:spPr>
          <a:xfrm>
            <a:off x="6416276" y="2747121"/>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9035135" y="272715"/>
            <a:ext cx="2521528" cy="369332"/>
          </a:xfrm>
          <a:prstGeom prst="rect">
            <a:avLst/>
          </a:prstGeom>
          <a:noFill/>
        </p:spPr>
        <p:txBody>
          <a:bodyPr wrap="square" rtlCol="0">
            <a:spAutoFit/>
          </a:bodyPr>
          <a:lstStyle/>
          <a:p>
            <a:r>
              <a:rPr lang="en-GB" b="1" dirty="0"/>
              <a:t>Decision Point: group </a:t>
            </a:r>
            <a:r>
              <a:rPr lang="en-GB" dirty="0"/>
              <a:t>1</a:t>
            </a:r>
          </a:p>
        </p:txBody>
      </p:sp>
      <p:pic>
        <p:nvPicPr>
          <p:cNvPr id="6" name="Picture 5"/>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8" name="Group 7"/>
          <p:cNvGrpSpPr/>
          <p:nvPr/>
        </p:nvGrpSpPr>
        <p:grpSpPr>
          <a:xfrm>
            <a:off x="8172441" y="5674657"/>
            <a:ext cx="2123458" cy="1198861"/>
            <a:chOff x="8172441" y="5674657"/>
            <a:chExt cx="2123458"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1" name="Picture 10"/>
          <p:cNvPicPr>
            <a:picLocks noChangeAspect="1"/>
          </p:cNvPicPr>
          <p:nvPr/>
        </p:nvPicPr>
        <p:blipFill>
          <a:blip r:embed="rId6"/>
          <a:stretch>
            <a:fillRect/>
          </a:stretch>
        </p:blipFill>
        <p:spPr>
          <a:xfrm>
            <a:off x="8370126" y="457381"/>
            <a:ext cx="3761558" cy="6072142"/>
          </a:xfrm>
          <a:prstGeom prst="rect">
            <a:avLst/>
          </a:prstGeom>
        </p:spPr>
      </p:pic>
      <p:sp>
        <p:nvSpPr>
          <p:cNvPr id="13" name="Rounded Rectangle 12">
            <a:hlinkClick r:id="rId7" action="ppaction://hlinksldjump"/>
          </p:cNvPr>
          <p:cNvSpPr/>
          <p:nvPr/>
        </p:nvSpPr>
        <p:spPr>
          <a:xfrm>
            <a:off x="6416276" y="4298072"/>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7904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8"/>
            <a:ext cx="10515600" cy="4523873"/>
          </a:xfrm>
        </p:spPr>
        <p:txBody>
          <a:bodyPr>
            <a:normAutofit fontScale="90000"/>
          </a:bodyPr>
          <a:lstStyle/>
          <a:p>
            <a:br>
              <a:rPr lang="en-GB" dirty="0"/>
            </a:br>
            <a:r>
              <a:rPr lang="en-GB" dirty="0">
                <a:latin typeface="Bahnschrift" panose="020B0502040204020203" pitchFamily="34" charset="0"/>
              </a:rPr>
              <a:t>1. </a:t>
            </a:r>
            <a:r>
              <a:rPr lang="en-GB" b="1" dirty="0">
                <a:latin typeface="Bahnschrift" panose="020B0502040204020203" pitchFamily="34" charset="0"/>
              </a:rPr>
              <a:t>Place your army on the lower ground</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If you do this you will miss an opportunity to take the advantage! Parliament will win and Gainsborough will fall into Parliamentarian control..</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 better to…</a:t>
            </a:r>
            <a:br>
              <a:rPr lang="en-GB" dirty="0">
                <a:latin typeface="Bahnschrift" panose="020B0502040204020203" pitchFamily="34" charset="0"/>
              </a:rPr>
            </a:b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25015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174958" y="1828800"/>
            <a:ext cx="4904873" cy="110690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255295" y="401052"/>
            <a:ext cx="10515600" cy="4523873"/>
          </a:xfrm>
        </p:spPr>
        <p:txBody>
          <a:bodyPr>
            <a:normAutofit fontScale="90000"/>
          </a:bodyPr>
          <a:lstStyle/>
          <a:p>
            <a:pPr algn="ctr"/>
            <a:br>
              <a:rPr lang="en-GB" dirty="0">
                <a:latin typeface="Bahnschrift" panose="020B0502040204020203" pitchFamily="34" charset="0"/>
              </a:rPr>
            </a:br>
            <a:r>
              <a:rPr lang="en-GB" b="1" dirty="0">
                <a:latin typeface="Bahnschrift" panose="020B0502040204020203" pitchFamily="34" charset="0"/>
              </a:rPr>
              <a:t>2. Place your army up on top of the hill.</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Excellent decision!</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From here you can see the road coming into Gainsborough and you are protected by the steep slope underneath you. </a:t>
            </a: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20805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283" y="538937"/>
            <a:ext cx="2913195" cy="2887518"/>
          </a:xfrm>
          <a:prstGeom prst="rect">
            <a:avLst/>
          </a:prstGeom>
        </p:spPr>
      </p:pic>
      <p:sp>
        <p:nvSpPr>
          <p:cNvPr id="6" name="TextBox 5"/>
          <p:cNvSpPr txBox="1"/>
          <p:nvPr/>
        </p:nvSpPr>
        <p:spPr>
          <a:xfrm>
            <a:off x="395735" y="3341589"/>
            <a:ext cx="3453576" cy="923330"/>
          </a:xfrm>
          <a:prstGeom prst="rect">
            <a:avLst/>
          </a:prstGeom>
          <a:noFill/>
        </p:spPr>
        <p:txBody>
          <a:bodyPr wrap="square" rtlCol="0">
            <a:spAutoFit/>
          </a:bodyPr>
          <a:lstStyle/>
          <a:p>
            <a:r>
              <a:rPr lang="en-GB" sz="5400" dirty="0">
                <a:latin typeface="Bahnschrift" panose="020B0502040204020203" pitchFamily="34" charset="0"/>
              </a:rPr>
              <a:t>Soldiers</a:t>
            </a:r>
          </a:p>
        </p:txBody>
      </p:sp>
      <p:grpSp>
        <p:nvGrpSpPr>
          <p:cNvPr id="7" name="Group 6"/>
          <p:cNvGrpSpPr/>
          <p:nvPr/>
        </p:nvGrpSpPr>
        <p:grpSpPr>
          <a:xfrm>
            <a:off x="8162916" y="5674657"/>
            <a:ext cx="2132983" cy="1198861"/>
            <a:chOff x="8162916" y="5674657"/>
            <a:chExt cx="2132983" cy="1198861"/>
          </a:xfrm>
        </p:grpSpPr>
        <p:pic>
          <p:nvPicPr>
            <p:cNvPr id="9" name="Picture 8"/>
            <p:cNvPicPr>
              <a:picLocks noChangeAspect="1"/>
            </p:cNvPicPr>
            <p:nvPr/>
          </p:nvPicPr>
          <p:blipFill>
            <a:blip r:embed="rId4"/>
            <a:stretch>
              <a:fillRect/>
            </a:stretch>
          </p:blipFill>
          <p:spPr>
            <a:xfrm>
              <a:off x="9381420" y="5709130"/>
              <a:ext cx="914479" cy="10973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916" y="5674657"/>
              <a:ext cx="1208978" cy="1198861"/>
            </a:xfrm>
            <a:prstGeom prst="rect">
              <a:avLst/>
            </a:prstGeom>
          </p:spPr>
        </p:pic>
      </p:gr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3192" y="576029"/>
            <a:ext cx="2690038" cy="4035057"/>
          </a:xfrm>
          <a:prstGeom prst="rect">
            <a:avLst/>
          </a:prstGeom>
        </p:spPr>
      </p:pic>
      <p:sp>
        <p:nvSpPr>
          <p:cNvPr id="5" name="Rounded Rectangle 4"/>
          <p:cNvSpPr/>
          <p:nvPr/>
        </p:nvSpPr>
        <p:spPr>
          <a:xfrm>
            <a:off x="3857740" y="999460"/>
            <a:ext cx="5009813" cy="361162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90260" y="1217931"/>
            <a:ext cx="4986670" cy="3046988"/>
          </a:xfrm>
          <a:prstGeom prst="rect">
            <a:avLst/>
          </a:prstGeom>
          <a:noFill/>
        </p:spPr>
        <p:txBody>
          <a:bodyPr wrap="square" rtlCol="0">
            <a:spAutoFit/>
          </a:bodyPr>
          <a:lstStyle/>
          <a:p>
            <a:pPr algn="ctr"/>
            <a:r>
              <a:rPr lang="en-GB" sz="4800" dirty="0">
                <a:latin typeface="Bahnschrift" panose="020B0502040204020203" pitchFamily="34" charset="0"/>
              </a:rPr>
              <a:t>Fight a Battle </a:t>
            </a:r>
          </a:p>
          <a:p>
            <a:pPr algn="ctr"/>
            <a:r>
              <a:rPr lang="en-GB" sz="4800" dirty="0">
                <a:latin typeface="Bahnschrift" panose="020B0502040204020203" pitchFamily="34" charset="0"/>
              </a:rPr>
              <a:t>in </a:t>
            </a:r>
          </a:p>
          <a:p>
            <a:pPr algn="ctr"/>
            <a:r>
              <a:rPr lang="en-GB" sz="4800" dirty="0">
                <a:latin typeface="Bahnschrift" panose="020B0502040204020203" pitchFamily="34" charset="0"/>
              </a:rPr>
              <a:t>The British </a:t>
            </a:r>
          </a:p>
          <a:p>
            <a:pPr algn="ctr"/>
            <a:r>
              <a:rPr lang="en-GB" sz="4800" dirty="0">
                <a:latin typeface="Bahnschrift" panose="020B0502040204020203" pitchFamily="34" charset="0"/>
              </a:rPr>
              <a:t>Civil Wars!</a:t>
            </a:r>
          </a:p>
        </p:txBody>
      </p:sp>
    </p:spTree>
    <p:extLst>
      <p:ext uri="{BB962C8B-B14F-4D97-AF65-F5344CB8AC3E}">
        <p14:creationId xmlns:p14="http://schemas.microsoft.com/office/powerpoint/2010/main" val="2676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8919411" y="117994"/>
            <a:ext cx="2662989" cy="7348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97834" y="-892524"/>
            <a:ext cx="7874607" cy="5985650"/>
          </a:xfrm>
        </p:spPr>
        <p:txBody>
          <a:bodyPr>
            <a:normAutofit/>
          </a:bodyPr>
          <a:lstStyle/>
          <a:p>
            <a:br>
              <a:rPr lang="en-GB" dirty="0"/>
            </a:br>
            <a:br>
              <a:rPr lang="en-GB" dirty="0"/>
            </a:br>
            <a:r>
              <a:rPr lang="en-GB" sz="4000" dirty="0">
                <a:latin typeface="Bahnschrift" panose="020B0502040204020203" pitchFamily="34" charset="0"/>
              </a:rPr>
              <a:t>The enemy is on top of a steep hill. There is a rabbit warren all over the slope. This is dangerous and tiring for horses. Do you..</a:t>
            </a:r>
            <a:br>
              <a:rPr lang="en-GB" sz="4000"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1. retreat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charge uphill to fight?</a:t>
            </a:r>
            <a:endParaRPr lang="en-GB" dirty="0">
              <a:solidFill>
                <a:srgbClr val="FF0000"/>
              </a:solidFill>
              <a:latin typeface="Bahnschrift" panose="020B0502040204020203" pitchFamily="34" charset="0"/>
            </a:endParaRPr>
          </a:p>
        </p:txBody>
      </p:sp>
      <p:sp>
        <p:nvSpPr>
          <p:cNvPr id="5" name="TextBox 4"/>
          <p:cNvSpPr txBox="1"/>
          <p:nvPr/>
        </p:nvSpPr>
        <p:spPr>
          <a:xfrm>
            <a:off x="8933993" y="275794"/>
            <a:ext cx="2633823" cy="369332"/>
          </a:xfrm>
          <a:prstGeom prst="rect">
            <a:avLst/>
          </a:prstGeom>
          <a:noFill/>
        </p:spPr>
        <p:txBody>
          <a:bodyPr wrap="square" rtlCol="0">
            <a:spAutoFit/>
          </a:bodyPr>
          <a:lstStyle/>
          <a:p>
            <a:r>
              <a:rPr lang="en-GB" b="1" dirty="0">
                <a:latin typeface="Bahnschrift" panose="020B0502040204020203" pitchFamily="34" charset="0"/>
              </a:rPr>
              <a:t>Decision Point: group 3 </a:t>
            </a:r>
          </a:p>
        </p:txBody>
      </p:sp>
      <p:pic>
        <p:nvPicPr>
          <p:cNvPr id="6" name="Picture 5"/>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a:stretch>
              <a:fillRect/>
            </a:stretch>
          </p:blipFill>
          <p:spPr>
            <a:xfrm>
              <a:off x="8172441" y="5674657"/>
              <a:ext cx="1208978" cy="1198861"/>
            </a:xfrm>
            <a:prstGeom prst="rect">
              <a:avLst/>
            </a:prstGeom>
          </p:spPr>
        </p:pic>
      </p:grpSp>
      <p:pic>
        <p:nvPicPr>
          <p:cNvPr id="10" name="Picture 9" descr="C:\Users\deniseg\AppData\Local\Temp\Temp1_Final Files colour.zip\John Meldrum 300.jpg"/>
          <p:cNvPicPr/>
          <p:nvPr/>
        </p:nvPicPr>
        <p:blipFill>
          <a:blip r:embed="rId5" cstate="screen">
            <a:extLst>
              <a:ext uri="{BEBA8EAE-BF5A-486C-A8C5-ECC9F3942E4B}">
                <a14:imgProps xmlns:a14="http://schemas.microsoft.com/office/drawing/2010/main">
                  <a14:imgLayer r:embed="rId6">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69703" y="696621"/>
            <a:ext cx="4222297" cy="6109884"/>
          </a:xfrm>
          <a:prstGeom prst="rect">
            <a:avLst/>
          </a:prstGeom>
          <a:noFill/>
          <a:ln>
            <a:noFill/>
          </a:ln>
        </p:spPr>
      </p:pic>
      <p:sp>
        <p:nvSpPr>
          <p:cNvPr id="12" name="Rounded Rectangle 11">
            <a:hlinkClick r:id="rId7" action="ppaction://hlinksldjump"/>
          </p:cNvPr>
          <p:cNvSpPr/>
          <p:nvPr/>
        </p:nvSpPr>
        <p:spPr>
          <a:xfrm>
            <a:off x="6587024" y="2973115"/>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a:hlinkClick r:id="rId8" action="ppaction://hlinksldjump"/>
          </p:cNvPr>
          <p:cNvSpPr/>
          <p:nvPr/>
        </p:nvSpPr>
        <p:spPr>
          <a:xfrm>
            <a:off x="6587024" y="4299030"/>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3622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1684" y="368968"/>
            <a:ext cx="11389895" cy="4523873"/>
          </a:xfrm>
        </p:spPr>
        <p:txBody>
          <a:bodyPr>
            <a:normAutofit fontScale="90000"/>
          </a:bodyPr>
          <a:lstStyle/>
          <a:p>
            <a:br>
              <a:rPr lang="en-GB" dirty="0">
                <a:latin typeface="Bahnschrift" panose="020B0502040204020203" pitchFamily="34" charset="0"/>
              </a:rPr>
            </a:br>
            <a:r>
              <a:rPr lang="en-GB" b="1" dirty="0">
                <a:latin typeface="Bahnschrift" panose="020B0502040204020203" pitchFamily="34" charset="0"/>
              </a:rPr>
              <a:t>1. Retreat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The Royalists will hold Gainsborough. You will be called to explain your cowardice in Parliament. </a:t>
            </a:r>
            <a:br>
              <a:rPr lang="en-GB" dirty="0">
                <a:latin typeface="Bahnschrift" panose="020B0502040204020203" pitchFamily="34" charset="0"/>
              </a:rPr>
            </a:br>
            <a:r>
              <a:rPr lang="en-GB" dirty="0">
                <a:latin typeface="Bahnschrift" panose="020B0502040204020203" pitchFamily="34" charset="0"/>
              </a:rPr>
              <a:t>You might be sacked or even put on trial!</a:t>
            </a:r>
            <a:br>
              <a:rPr lang="en-GB" dirty="0">
                <a:latin typeface="Bahnschrift" panose="020B0502040204020203" pitchFamily="34" charset="0"/>
              </a:rPr>
            </a:br>
            <a:r>
              <a:rPr lang="en-GB" dirty="0">
                <a:latin typeface="Bahnschrift" panose="020B0502040204020203" pitchFamily="34" charset="0"/>
              </a:rPr>
              <a:t>Much better to…</a:t>
            </a:r>
            <a:br>
              <a:rPr lang="en-GB" dirty="0">
                <a:latin typeface="Bahnschrift" panose="020B0502040204020203" pitchFamily="34" charset="0"/>
              </a:rPr>
            </a:b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25914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3882189" y="1219200"/>
            <a:ext cx="4700337" cy="115503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4656" y="593557"/>
            <a:ext cx="10515600" cy="4523873"/>
          </a:xfrm>
        </p:spPr>
        <p:txBody>
          <a:bodyPr>
            <a:normAutofit fontScale="90000"/>
          </a:bodyPr>
          <a:lstStyle/>
          <a:p>
            <a:pPr algn="ctr"/>
            <a:br>
              <a:rPr lang="en-GB" dirty="0">
                <a:latin typeface="Bahnschrift" panose="020B0502040204020203" pitchFamily="34" charset="0"/>
              </a:rPr>
            </a:br>
            <a:r>
              <a:rPr lang="en-GB" dirty="0">
                <a:latin typeface="Bahnschrift" panose="020B0502040204020203" pitchFamily="34" charset="0"/>
              </a:rPr>
              <a:t>2. </a:t>
            </a:r>
            <a:r>
              <a:rPr lang="en-GB" b="1" dirty="0">
                <a:latin typeface="Bahnschrift" panose="020B0502040204020203" pitchFamily="34" charset="0"/>
              </a:rPr>
              <a:t>Charge uphill to fight</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A brave decision!</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is what Meldrum and Cromwell do..)</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Take care! You must reach the top quickly without losing any horses or men.</a:t>
            </a:r>
            <a:br>
              <a:rPr lang="en-GB" dirty="0">
                <a:latin typeface="Bahnschrift" panose="020B0502040204020203" pitchFamily="34" charset="0"/>
              </a:rPr>
            </a:br>
            <a:br>
              <a:rPr lang="en-GB" dirty="0"/>
            </a:br>
            <a:endParaRPr lang="en-GB" dirty="0">
              <a:solidFill>
                <a:srgbClr val="FF0000"/>
              </a:solidFill>
            </a:endParaRP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953841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6562" y="346990"/>
            <a:ext cx="6301530" cy="5496025"/>
          </a:xfrm>
        </p:spPr>
        <p:txBody>
          <a:bodyPr>
            <a:normAutofit/>
          </a:bodyPr>
          <a:lstStyle/>
          <a:p>
            <a:r>
              <a:rPr lang="en-GB" sz="3600" dirty="0">
                <a:latin typeface="Bahnschrift" panose="020B0502040204020203" pitchFamily="34" charset="0"/>
              </a:rPr>
              <a:t>Meldrum and Cromwell charge up hill, firing their weapons.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This is difficult, especially under enemy fire. There are no paths, only tracks, and lots of rabbit holes that might trip the horses.</a:t>
            </a:r>
            <a:endParaRPr lang="en-GB" sz="3600"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8" name="Picture 7" descr="G:\Heritage, Culture and Visitors\Learning &amp; Participation\7 Funded projects\A History of CW in 100 objects\planning\soldiers\Illustrations\Cavalryman colour copy.jpg"/>
          <p:cNvPicPr/>
          <p:nvPr/>
        </p:nvPicPr>
        <p:blipFill>
          <a:blip r:embed="rId5" cstate="screen">
            <a:extLst>
              <a:ext uri="{BEBA8EAE-BF5A-486C-A8C5-ECC9F3942E4B}">
                <a14:imgProps xmlns:a14="http://schemas.microsoft.com/office/drawing/2010/main">
                  <a14:imgLayer r:embed="rId6">
                    <a14:imgEffect>
                      <a14:backgroundRemoval t="255" b="99618" l="212" r="99682"/>
                    </a14:imgEffect>
                  </a14:imgLayer>
                </a14:imgProps>
              </a:ext>
              <a:ext uri="{28A0092B-C50C-407E-A947-70E740481C1C}">
                <a14:useLocalDpi xmlns:a14="http://schemas.microsoft.com/office/drawing/2010/main"/>
              </a:ext>
            </a:extLst>
          </a:blip>
          <a:srcRect/>
          <a:stretch>
            <a:fillRect/>
          </a:stretch>
        </p:blipFill>
        <p:spPr bwMode="auto">
          <a:xfrm flipH="1">
            <a:off x="234847" y="232359"/>
            <a:ext cx="6935973" cy="5392586"/>
          </a:xfrm>
          <a:prstGeom prst="rect">
            <a:avLst/>
          </a:prstGeom>
          <a:noFill/>
          <a:ln>
            <a:noFill/>
          </a:ln>
        </p:spPr>
      </p:pic>
    </p:spTree>
    <p:extLst>
      <p:ext uri="{BB962C8B-B14F-4D97-AF65-F5344CB8AC3E}">
        <p14:creationId xmlns:p14="http://schemas.microsoft.com/office/powerpoint/2010/main" val="89991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1341" y="1101072"/>
            <a:ext cx="2491763" cy="4523873"/>
          </a:xfrm>
        </p:spPr>
        <p:txBody>
          <a:bodyPr>
            <a:normAutofit fontScale="90000"/>
          </a:bodyPr>
          <a:lstStyle/>
          <a:p>
            <a:r>
              <a:rPr lang="en-GB" sz="4000" dirty="0">
                <a:latin typeface="Bahnschrift" panose="020B0502040204020203" pitchFamily="34" charset="0"/>
              </a:rPr>
              <a:t>At the top the enemy is very close, only a musket shot away (about 90m)</a:t>
            </a:r>
            <a:br>
              <a:rPr lang="en-GB" dirty="0">
                <a:latin typeface="Bahnschrift" panose="020B0502040204020203" pitchFamily="34" charset="0"/>
              </a:rPr>
            </a:br>
            <a:br>
              <a:rPr lang="en-GB" dirty="0">
                <a:latin typeface="Bahnschrift" panose="020B0502040204020203" pitchFamily="34" charset="0"/>
              </a:rPr>
            </a:br>
            <a:endParaRPr lang="en-GB" dirty="0">
              <a:solidFill>
                <a:srgbClr val="FF0000"/>
              </a:solidFill>
              <a:latin typeface="Bahnschrift" panose="020B0502040204020203" pitchFamily="34" charset="0"/>
            </a:endParaRP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grpSp>
        <p:nvGrpSpPr>
          <p:cNvPr id="10" name="Group 9"/>
          <p:cNvGrpSpPr/>
          <p:nvPr/>
        </p:nvGrpSpPr>
        <p:grpSpPr>
          <a:xfrm>
            <a:off x="73152" y="51495"/>
            <a:ext cx="12192000" cy="5462441"/>
            <a:chOff x="0" y="162504"/>
            <a:chExt cx="12192000" cy="5462441"/>
          </a:xfrm>
        </p:grpSpPr>
        <p:pic>
          <p:nvPicPr>
            <p:cNvPr id="7" name="Picture 6"/>
            <p:cNvPicPr>
              <a:picLocks noChangeAspect="1"/>
            </p:cNvPicPr>
            <p:nvPr/>
          </p:nvPicPr>
          <p:blipFill>
            <a:blip r:embed="rId5"/>
            <a:stretch>
              <a:fillRect/>
            </a:stretch>
          </p:blipFill>
          <p:spPr>
            <a:xfrm>
              <a:off x="0" y="229517"/>
              <a:ext cx="6931753" cy="5395428"/>
            </a:xfrm>
            <a:prstGeom prst="rect">
              <a:avLst/>
            </a:prstGeom>
          </p:spPr>
        </p:pic>
        <p:pic>
          <p:nvPicPr>
            <p:cNvPr id="9" name="Picture 8"/>
            <p:cNvPicPr>
              <a:picLocks noChangeAspect="1"/>
            </p:cNvPicPr>
            <p:nvPr/>
          </p:nvPicPr>
          <p:blipFill>
            <a:blip r:embed="rId5"/>
            <a:stretch>
              <a:fillRect/>
            </a:stretch>
          </p:blipFill>
          <p:spPr>
            <a:xfrm flipH="1">
              <a:off x="5270613" y="162504"/>
              <a:ext cx="6921387" cy="5395428"/>
            </a:xfrm>
            <a:prstGeom prst="rect">
              <a:avLst/>
            </a:prstGeom>
          </p:spPr>
        </p:pic>
      </p:grpSp>
    </p:spTree>
    <p:extLst>
      <p:ext uri="{BB962C8B-B14F-4D97-AF65-F5344CB8AC3E}">
        <p14:creationId xmlns:p14="http://schemas.microsoft.com/office/powerpoint/2010/main" val="872073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Rounded Rectangle 8"/>
          <p:cNvSpPr/>
          <p:nvPr/>
        </p:nvSpPr>
        <p:spPr>
          <a:xfrm>
            <a:off x="8919411" y="117994"/>
            <a:ext cx="2662989" cy="73485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45433" y="368968"/>
            <a:ext cx="6520386" cy="4523873"/>
          </a:xfrm>
        </p:spPr>
        <p:txBody>
          <a:bodyPr>
            <a:normAutofit fontScale="90000"/>
          </a:bodyPr>
          <a:lstStyle/>
          <a:p>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Cavendish, do you</a:t>
            </a:r>
            <a:br>
              <a:rPr lang="en-GB" dirty="0">
                <a:latin typeface="Bahnschrift" panose="020B0502040204020203" pitchFamily="34" charset="0"/>
              </a:rPr>
            </a:br>
            <a:r>
              <a:rPr lang="en-GB" dirty="0">
                <a:latin typeface="Bahnschrift" panose="020B0502040204020203" pitchFamily="34" charset="0"/>
              </a:rPr>
              <a:t> </a:t>
            </a:r>
            <a:br>
              <a:rPr lang="en-GB" dirty="0">
                <a:latin typeface="Bahnschrift" panose="020B0502040204020203" pitchFamily="34" charset="0"/>
              </a:rPr>
            </a:br>
            <a:r>
              <a:rPr lang="en-GB" dirty="0">
                <a:latin typeface="Bahnschrift" panose="020B0502040204020203" pitchFamily="34" charset="0"/>
              </a:rPr>
              <a:t>1. order all your soldiers to fight?</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or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hold a regiment back in reserve for later?</a:t>
            </a:r>
            <a:br>
              <a:rPr lang="en-GB" dirty="0">
                <a:latin typeface="Bahnschrift" panose="020B0502040204020203" pitchFamily="34" charset="0"/>
              </a:rPr>
            </a:br>
            <a:br>
              <a:rPr lang="en-GB" dirty="0">
                <a:latin typeface="Bahnschrift" panose="020B0502040204020203" pitchFamily="34" charset="0"/>
              </a:rPr>
            </a:br>
            <a:endParaRPr lang="en-GB" dirty="0">
              <a:latin typeface="Bahnschrift" panose="020B0502040204020203" pitchFamily="34" charset="0"/>
            </a:endParaRPr>
          </a:p>
        </p:txBody>
      </p:sp>
      <p:sp>
        <p:nvSpPr>
          <p:cNvPr id="5" name="TextBox 4"/>
          <p:cNvSpPr txBox="1"/>
          <p:nvPr/>
        </p:nvSpPr>
        <p:spPr>
          <a:xfrm>
            <a:off x="8919411" y="300753"/>
            <a:ext cx="2662989" cy="369332"/>
          </a:xfrm>
          <a:prstGeom prst="rect">
            <a:avLst/>
          </a:prstGeom>
          <a:noFill/>
        </p:spPr>
        <p:txBody>
          <a:bodyPr wrap="square" rtlCol="0">
            <a:spAutoFit/>
          </a:bodyPr>
          <a:lstStyle/>
          <a:p>
            <a:r>
              <a:rPr lang="en-GB" b="1" dirty="0">
                <a:latin typeface="Bahnschrift" panose="020B0502040204020203" pitchFamily="34" charset="0"/>
              </a:rPr>
              <a:t>Decision Point: group 2</a:t>
            </a:r>
          </a:p>
        </p:txBody>
      </p:sp>
      <p:pic>
        <p:nvPicPr>
          <p:cNvPr id="6" name="Picture 5"/>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sp>
        <p:nvSpPr>
          <p:cNvPr id="7" name="Rounded Rectangle 6">
            <a:hlinkClick r:id="rId3" action="ppaction://hlinksldjump"/>
          </p:cNvPr>
          <p:cNvSpPr/>
          <p:nvPr/>
        </p:nvSpPr>
        <p:spPr>
          <a:xfrm>
            <a:off x="7137278" y="3783570"/>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hlinkClick r:id="rId4" action="ppaction://hlinksldjump"/>
          </p:cNvPr>
          <p:cNvSpPr/>
          <p:nvPr/>
        </p:nvSpPr>
        <p:spPr>
          <a:xfrm>
            <a:off x="7163246" y="1408032"/>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8172440" y="457381"/>
            <a:ext cx="3761558" cy="6072142"/>
          </a:xfrm>
          <a:prstGeom prst="rect">
            <a:avLst/>
          </a:prstGeom>
        </p:spPr>
      </p:pic>
      <p:grpSp>
        <p:nvGrpSpPr>
          <p:cNvPr id="11" name="Group 10">
            <a:extLst>
              <a:ext uri="{FF2B5EF4-FFF2-40B4-BE49-F238E27FC236}">
                <a16:creationId xmlns:a16="http://schemas.microsoft.com/office/drawing/2014/main" id="{DBC1C95B-5653-4ABA-857A-9FA1FEC46690}"/>
              </a:ext>
            </a:extLst>
          </p:cNvPr>
          <p:cNvGrpSpPr/>
          <p:nvPr/>
        </p:nvGrpSpPr>
        <p:grpSpPr>
          <a:xfrm>
            <a:off x="8172441" y="5674657"/>
            <a:ext cx="2123458" cy="1198861"/>
            <a:chOff x="8172441" y="5674657"/>
            <a:chExt cx="2123458" cy="1198861"/>
          </a:xfrm>
        </p:grpSpPr>
        <p:pic>
          <p:nvPicPr>
            <p:cNvPr id="12" name="Picture 11">
              <a:extLst>
                <a:ext uri="{FF2B5EF4-FFF2-40B4-BE49-F238E27FC236}">
                  <a16:creationId xmlns:a16="http://schemas.microsoft.com/office/drawing/2014/main" id="{28C4B984-9EFA-4CF8-98B9-3CF2B30F7D84}"/>
                </a:ext>
              </a:extLst>
            </p:cNvPr>
            <p:cNvPicPr>
              <a:picLocks noChangeAspect="1"/>
            </p:cNvPicPr>
            <p:nvPr/>
          </p:nvPicPr>
          <p:blipFill>
            <a:blip r:embed="rId6"/>
            <a:stretch>
              <a:fillRect/>
            </a:stretch>
          </p:blipFill>
          <p:spPr>
            <a:xfrm>
              <a:off x="9381420" y="5709130"/>
              <a:ext cx="914479" cy="1097375"/>
            </a:xfrm>
            <a:prstGeom prst="rect">
              <a:avLst/>
            </a:prstGeom>
          </p:spPr>
        </p:pic>
        <p:pic>
          <p:nvPicPr>
            <p:cNvPr id="13" name="Picture 12">
              <a:extLst>
                <a:ext uri="{FF2B5EF4-FFF2-40B4-BE49-F238E27FC236}">
                  <a16:creationId xmlns:a16="http://schemas.microsoft.com/office/drawing/2014/main" id="{ED324028-D9BC-4BEA-AB7C-C34356596D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85238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8"/>
            <a:ext cx="10515600" cy="4523873"/>
          </a:xfrm>
        </p:spPr>
        <p:txBody>
          <a:bodyPr>
            <a:normAutofit fontScale="90000"/>
          </a:bodyPr>
          <a:lstStyle/>
          <a:p>
            <a:br>
              <a:rPr lang="en-GB" dirty="0"/>
            </a:br>
            <a:br>
              <a:rPr lang="en-GB" dirty="0"/>
            </a:br>
            <a:br>
              <a:rPr lang="en-GB" dirty="0"/>
            </a:br>
            <a:r>
              <a:rPr lang="en-GB" b="1" dirty="0">
                <a:latin typeface="Bahnschrift" panose="020B0502040204020203" pitchFamily="34" charset="0"/>
              </a:rPr>
              <a:t>1. Order all your soldiers to fight.</a:t>
            </a:r>
            <a:br>
              <a:rPr lang="en-GB" dirty="0">
                <a:latin typeface="Bahnschrift" panose="020B0502040204020203" pitchFamily="34" charset="0"/>
              </a:rPr>
            </a:br>
            <a:br>
              <a:rPr lang="en-GB" dirty="0">
                <a:latin typeface="Bahnschrift" panose="020B0502040204020203" pitchFamily="34" charset="0"/>
              </a:rPr>
            </a:br>
            <a:r>
              <a:rPr lang="en-GB" b="1" dirty="0">
                <a:latin typeface="Bahnschrift" panose="020B0502040204020203" pitchFamily="34" charset="0"/>
              </a:rPr>
              <a:t>You might </a:t>
            </a:r>
            <a:r>
              <a:rPr lang="en-GB" dirty="0">
                <a:latin typeface="Bahnschrift" panose="020B0502040204020203" pitchFamily="34" charset="0"/>
              </a:rPr>
              <a:t>win this way, with a huge shock to the enemy</a:t>
            </a:r>
            <a:br>
              <a:rPr lang="en-GB" dirty="0">
                <a:latin typeface="Bahnschrift" panose="020B0502040204020203" pitchFamily="34" charset="0"/>
              </a:rPr>
            </a:br>
            <a:r>
              <a:rPr lang="en-GB" b="1" dirty="0">
                <a:latin typeface="Bahnschrift" panose="020B0502040204020203" pitchFamily="34" charset="0"/>
              </a:rPr>
              <a:t>But..</a:t>
            </a:r>
            <a:r>
              <a:rPr lang="en-GB" dirty="0">
                <a:latin typeface="Bahnschrift" panose="020B0502040204020203" pitchFamily="34" charset="0"/>
              </a:rPr>
              <a:t> if you start to struggle, who will come to your aid?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Better to…</a:t>
            </a:r>
            <a:br>
              <a:rPr lang="en-GB" dirty="0"/>
            </a:br>
            <a:br>
              <a:rPr lang="en-GB" dirty="0"/>
            </a:br>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581990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154905" y="1844842"/>
            <a:ext cx="4138863" cy="10908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18411" y="368968"/>
            <a:ext cx="10515600" cy="4523873"/>
          </a:xfrm>
        </p:spPr>
        <p:txBody>
          <a:bodyPr>
            <a:normAutofit fontScale="90000"/>
          </a:bodyPr>
          <a:lstStyle/>
          <a:p>
            <a:pPr algn="ctr"/>
            <a:br>
              <a:rPr lang="en-GB" dirty="0">
                <a:latin typeface="Bahnschrift" panose="020B0502040204020203" pitchFamily="34" charset="0"/>
              </a:rPr>
            </a:br>
            <a:r>
              <a:rPr lang="en-GB" b="1" dirty="0">
                <a:latin typeface="Bahnschrift" panose="020B0502040204020203" pitchFamily="34" charset="0"/>
              </a:rPr>
              <a:t>2. Hold a regiment back in reserve for later.</a:t>
            </a:r>
            <a:br>
              <a:rPr lang="en-GB" dirty="0">
                <a:latin typeface="Bahnschrift" panose="020B0502040204020203" pitchFamily="34" charset="0"/>
              </a:rPr>
            </a:br>
            <a:br>
              <a:rPr lang="en-GB" dirty="0">
                <a:latin typeface="Bahnschrift" panose="020B0502040204020203" pitchFamily="34" charset="0"/>
              </a:rPr>
            </a:br>
            <a:r>
              <a:rPr lang="en-GB" b="1" dirty="0">
                <a:latin typeface="Bahnschrift" panose="020B0502040204020203" pitchFamily="34" charset="0"/>
              </a:rPr>
              <a:t>Excellent plan!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is exactly what Cavendish does...</a:t>
            </a:r>
            <a:br>
              <a:rPr lang="en-GB" dirty="0">
                <a:latin typeface="Bahnschrift" panose="020B0502040204020203" pitchFamily="34" charset="0"/>
              </a:rPr>
            </a:br>
            <a:br>
              <a:rPr lang="en-GB" dirty="0"/>
            </a:br>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921607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6" name="Picture 25" descr="G:\Heritage, Culture and Visitors\Learning &amp; Participation\7 Funded projects\A History of CW in 100 objects\planning\soldiers\Illustrations\Blue Flag.jpg"/>
          <p:cNvPicPr/>
          <p:nvPr/>
        </p:nvPicPr>
        <p:blipFill>
          <a:blip r:embed="rId2" cstate="screen">
            <a:extLst>
              <a:ext uri="{BEBA8EAE-BF5A-486C-A8C5-ECC9F3942E4B}">
                <a14:imgProps xmlns:a14="http://schemas.microsoft.com/office/drawing/2010/main">
                  <a14:imgLayer r:embed="rId3">
                    <a14:imgEffect>
                      <a14:backgroundRemoval t="3350" b="98731" l="4684" r="89955"/>
                    </a14:imgEffect>
                  </a14:imgLayer>
                </a14:imgProps>
              </a:ext>
              <a:ext uri="{28A0092B-C50C-407E-A947-70E740481C1C}">
                <a14:useLocalDpi xmlns:a14="http://schemas.microsoft.com/office/drawing/2010/main"/>
              </a:ext>
            </a:extLst>
          </a:blip>
          <a:srcRect/>
          <a:stretch>
            <a:fillRect/>
          </a:stretch>
        </p:blipFill>
        <p:spPr bwMode="auto">
          <a:xfrm>
            <a:off x="9414400" y="118468"/>
            <a:ext cx="2429455" cy="3028990"/>
          </a:xfrm>
          <a:prstGeom prst="rect">
            <a:avLst/>
          </a:prstGeom>
          <a:noFill/>
          <a:ln>
            <a:noFill/>
          </a:ln>
        </p:spPr>
      </p:pic>
      <p:pic>
        <p:nvPicPr>
          <p:cNvPr id="25" name="Picture 24" descr="G:\Heritage, Culture and Visitors\Learning &amp; Participation\7 Funded projects\A History of CW in 100 objects\planning\soldiers\Illustrations\Red Flag.jpg"/>
          <p:cNvPicPr/>
          <p:nvPr/>
        </p:nvPicPr>
        <p:blipFill>
          <a:blip r:embed="rId4" cstate="screen">
            <a:extLst>
              <a:ext uri="{BEBA8EAE-BF5A-486C-A8C5-ECC9F3942E4B}">
                <a14:imgProps xmlns:a14="http://schemas.microsoft.com/office/drawing/2010/main">
                  <a14:imgLayer r:embed="rId5">
                    <a14:imgEffect>
                      <a14:backgroundRemoval t="2640" b="98528" l="9989" r="96727"/>
                    </a14:imgEffect>
                  </a14:imgLayer>
                </a14:imgProps>
              </a:ext>
              <a:ext uri="{28A0092B-C50C-407E-A947-70E740481C1C}">
                <a14:useLocalDpi xmlns:a14="http://schemas.microsoft.com/office/drawing/2010/main"/>
              </a:ext>
            </a:extLst>
          </a:blip>
          <a:srcRect/>
          <a:stretch>
            <a:fillRect/>
          </a:stretch>
        </p:blipFill>
        <p:spPr bwMode="auto">
          <a:xfrm>
            <a:off x="-168398" y="118468"/>
            <a:ext cx="2578735" cy="2870200"/>
          </a:xfrm>
          <a:prstGeom prst="rect">
            <a:avLst/>
          </a:prstGeom>
          <a:noFill/>
          <a:ln>
            <a:noFill/>
          </a:ln>
        </p:spPr>
      </p:pic>
      <p:pic>
        <p:nvPicPr>
          <p:cNvPr id="23" name="Picture 22" descr="G:\Heritage, Culture and Visitors\Learning &amp; Participation\7 Funded projects\A History of CW in 100 objects\planning\soldiers\Illustrations\Dragoon colour copy.jpg"/>
          <p:cNvPicPr/>
          <p:nvPr/>
        </p:nvPicPr>
        <p:blipFill>
          <a:blip r:embed="rId6" cstate="screen">
            <a:extLst>
              <a:ext uri="{BEBA8EAE-BF5A-486C-A8C5-ECC9F3942E4B}">
                <a14:imgProps xmlns:a14="http://schemas.microsoft.com/office/drawing/2010/main">
                  <a14:imgLayer r:embed="rId7">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rot="21221682">
            <a:off x="9755176" y="980744"/>
            <a:ext cx="2310118" cy="3435371"/>
          </a:xfrm>
          <a:prstGeom prst="rect">
            <a:avLst/>
          </a:prstGeom>
          <a:noFill/>
          <a:ln>
            <a:noFill/>
          </a:ln>
        </p:spPr>
      </p:pic>
      <p:pic>
        <p:nvPicPr>
          <p:cNvPr id="22" name="Picture 21" descr="G:\Heritage, Culture and Visitors\Learning &amp; Participation\7 Funded projects\A History of CW in 100 objects\planning\soldiers\Illustrations\Dragoon colour copy.jpg"/>
          <p:cNvPicPr/>
          <p:nvPr/>
        </p:nvPicPr>
        <p:blipFill>
          <a:blip r:embed="rId8" cstate="screen">
            <a:extLst>
              <a:ext uri="{BEBA8EAE-BF5A-486C-A8C5-ECC9F3942E4B}">
                <a14:imgProps xmlns:a14="http://schemas.microsoft.com/office/drawing/2010/main">
                  <a14:imgLayer r:embed="rId9">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rot="634962" flipH="1">
            <a:off x="1327699" y="1486905"/>
            <a:ext cx="2603873" cy="3435371"/>
          </a:xfrm>
          <a:prstGeom prst="rect">
            <a:avLst/>
          </a:prstGeom>
          <a:noFill/>
          <a:ln>
            <a:noFill/>
          </a:ln>
        </p:spPr>
      </p:pic>
      <p:sp>
        <p:nvSpPr>
          <p:cNvPr id="19" name="Rounded Rectangle 18"/>
          <p:cNvSpPr/>
          <p:nvPr/>
        </p:nvSpPr>
        <p:spPr>
          <a:xfrm>
            <a:off x="3809091" y="556387"/>
            <a:ext cx="5237256" cy="441072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G:\Heritage, Culture and Visitors\Learning &amp; Participation\7 Funded projects\A History of CW in 100 objects\planning\soldiers\Illustrations\Dragoon colour copy.jpg"/>
          <p:cNvPicPr/>
          <p:nvPr/>
        </p:nvPicPr>
        <p:blipFill>
          <a:blip r:embed="rId8" cstate="screen">
            <a:extLst>
              <a:ext uri="{BEBA8EAE-BF5A-486C-A8C5-ECC9F3942E4B}">
                <a14:imgProps xmlns:a14="http://schemas.microsoft.com/office/drawing/2010/main">
                  <a14:imgLayer r:embed="rId9">
                    <a14:imgEffect>
                      <a14:backgroundRemoval t="0" b="99490" l="5665" r="89955"/>
                    </a14:imgEffect>
                  </a14:imgLayer>
                </a14:imgProps>
              </a:ext>
              <a:ext uri="{28A0092B-C50C-407E-A947-70E740481C1C}">
                <a14:useLocalDpi xmlns:a14="http://schemas.microsoft.com/office/drawing/2010/main"/>
              </a:ext>
            </a:extLst>
          </a:blip>
          <a:srcRect/>
          <a:stretch>
            <a:fillRect/>
          </a:stretch>
        </p:blipFill>
        <p:spPr bwMode="auto">
          <a:xfrm rot="634962" flipH="1">
            <a:off x="632075" y="770747"/>
            <a:ext cx="2603873" cy="3435371"/>
          </a:xfrm>
          <a:prstGeom prst="rect">
            <a:avLst/>
          </a:prstGeom>
          <a:noFill/>
          <a:ln>
            <a:noFill/>
          </a:ln>
        </p:spPr>
      </p:pic>
      <p:sp>
        <p:nvSpPr>
          <p:cNvPr id="2" name="Title 1"/>
          <p:cNvSpPr>
            <a:spLocks noGrp="1"/>
          </p:cNvSpPr>
          <p:nvPr>
            <p:ph type="title"/>
          </p:nvPr>
        </p:nvSpPr>
        <p:spPr>
          <a:xfrm>
            <a:off x="4092639" y="95468"/>
            <a:ext cx="5098734" cy="4523873"/>
          </a:xfrm>
        </p:spPr>
        <p:txBody>
          <a:bodyPr>
            <a:normAutofit fontScale="90000"/>
          </a:bodyPr>
          <a:lstStyle/>
          <a:p>
            <a:br>
              <a:rPr lang="en-GB" dirty="0"/>
            </a:br>
            <a:r>
              <a:rPr lang="en-GB" sz="3600" dirty="0">
                <a:latin typeface="Bahnschrift" panose="020B0502040204020203" pitchFamily="34" charset="0"/>
              </a:rPr>
              <a:t>Cavendish charges first to take the advantage.</a:t>
            </a:r>
            <a:br>
              <a:rPr lang="en-GB" sz="3600" dirty="0">
                <a:latin typeface="Bahnschrift" panose="020B0502040204020203" pitchFamily="34" charset="0"/>
              </a:rPr>
            </a:br>
            <a:r>
              <a:rPr lang="en-GB" sz="3600" dirty="0">
                <a:latin typeface="Bahnschrift" panose="020B0502040204020203" pitchFamily="34" charset="0"/>
              </a:rPr>
              <a:t>Cromwell charges to meet him. </a:t>
            </a:r>
            <a:br>
              <a:rPr lang="en-GB" sz="3600" dirty="0">
                <a:latin typeface="Bahnschrift" panose="020B0502040204020203" pitchFamily="34" charset="0"/>
              </a:rPr>
            </a:br>
            <a:r>
              <a:rPr lang="en-GB" sz="3600" dirty="0">
                <a:latin typeface="Bahnschrift" panose="020B0502040204020203" pitchFamily="34" charset="0"/>
              </a:rPr>
              <a:t>There is a huge fight at close range. Both sides fight with pistols, muskets and swords</a:t>
            </a:r>
            <a:r>
              <a:rPr lang="en-GB" sz="3600" dirty="0"/>
              <a:t>. </a:t>
            </a:r>
            <a:endParaRPr lang="en-GB" dirty="0"/>
          </a:p>
        </p:txBody>
      </p:sp>
      <p:pic>
        <p:nvPicPr>
          <p:cNvPr id="4" name="Picture 3"/>
          <p:cNvPicPr>
            <a:picLocks noChangeAspect="1"/>
          </p:cNvPicPr>
          <p:nvPr/>
        </p:nvPicPr>
        <p:blipFill>
          <a:blip r:embed="rId10"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p:cNvGrpSpPr/>
          <p:nvPr/>
        </p:nvGrpSpPr>
        <p:grpSpPr>
          <a:xfrm>
            <a:off x="8172441" y="5674657"/>
            <a:ext cx="2123458" cy="1198861"/>
            <a:chOff x="8172441" y="5674657"/>
            <a:chExt cx="2123458" cy="1198861"/>
          </a:xfrm>
        </p:grpSpPr>
        <p:pic>
          <p:nvPicPr>
            <p:cNvPr id="6" name="Picture 5"/>
            <p:cNvPicPr>
              <a:picLocks noChangeAspect="1"/>
            </p:cNvPicPr>
            <p:nvPr/>
          </p:nvPicPr>
          <p:blipFill>
            <a:blip r:embed="rId11"/>
            <a:stretch>
              <a:fillRect/>
            </a:stretch>
          </p:blipFill>
          <p:spPr>
            <a:xfrm>
              <a:off x="9381420" y="5709130"/>
              <a:ext cx="914479" cy="1097375"/>
            </a:xfrm>
            <a:prstGeom prst="rect">
              <a:avLst/>
            </a:prstGeom>
          </p:spPr>
        </p:pic>
        <p:pic>
          <p:nvPicPr>
            <p:cNvPr id="7" name="Picture 6"/>
            <p:cNvPicPr>
              <a:picLocks noChangeAspect="1"/>
            </p:cNvPicPr>
            <p:nvPr/>
          </p:nvPicPr>
          <p:blipFill>
            <a:blip r:embed="rId12"/>
            <a:stretch>
              <a:fillRect/>
            </a:stretch>
          </p:blipFill>
          <p:spPr>
            <a:xfrm>
              <a:off x="8172441" y="5674657"/>
              <a:ext cx="1208978" cy="1198861"/>
            </a:xfrm>
            <a:prstGeom prst="rect">
              <a:avLst/>
            </a:prstGeom>
          </p:spPr>
        </p:pic>
      </p:grpSp>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8798" y="1364792"/>
            <a:ext cx="4628062" cy="3602318"/>
          </a:xfrm>
          <a:prstGeom prst="rect">
            <a:avLst/>
          </a:prstGeom>
        </p:spPr>
      </p:pic>
      <p:pic>
        <p:nvPicPr>
          <p:cNvPr id="15" name="Picture 14"/>
          <p:cNvPicPr>
            <a:picLocks noChangeAspect="1"/>
          </p:cNvPicPr>
          <p:nvPr/>
        </p:nvPicPr>
        <p:blipFill>
          <a:blip r:embed="rId14"/>
          <a:stretch>
            <a:fillRect/>
          </a:stretch>
        </p:blipFill>
        <p:spPr>
          <a:xfrm flipH="1">
            <a:off x="8389009" y="1799393"/>
            <a:ext cx="4663549" cy="3635376"/>
          </a:xfrm>
          <a:prstGeom prst="rect">
            <a:avLst/>
          </a:prstGeom>
        </p:spPr>
      </p:pic>
      <p:pic>
        <p:nvPicPr>
          <p:cNvPr id="16" name="Picture 15"/>
          <p:cNvPicPr>
            <a:picLocks noChangeAspect="1"/>
          </p:cNvPicPr>
          <p:nvPr/>
        </p:nvPicPr>
        <p:blipFill>
          <a:blip r:embed="rId14"/>
          <a:stretch>
            <a:fillRect/>
          </a:stretch>
        </p:blipFill>
        <p:spPr>
          <a:xfrm>
            <a:off x="-535423" y="2022627"/>
            <a:ext cx="4628062" cy="3602318"/>
          </a:xfrm>
          <a:prstGeom prst="rect">
            <a:avLst/>
          </a:prstGeom>
        </p:spPr>
      </p:pic>
      <p:pic>
        <p:nvPicPr>
          <p:cNvPr id="17" name="Picture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4774" y="2319297"/>
            <a:ext cx="4628062" cy="3602318"/>
          </a:xfrm>
          <a:prstGeom prst="rect">
            <a:avLst/>
          </a:prstGeom>
        </p:spPr>
      </p:pic>
      <p:pic>
        <p:nvPicPr>
          <p:cNvPr id="18" name="Pictur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6288" y="2319297"/>
            <a:ext cx="4628062" cy="3602318"/>
          </a:xfrm>
          <a:prstGeom prst="rect">
            <a:avLst/>
          </a:prstGeom>
        </p:spPr>
      </p:pic>
      <p:pic>
        <p:nvPicPr>
          <p:cNvPr id="24" name="Picture 23" descr="G:\Heritage, Culture and Visitors\Learning &amp; Participation\7 Funded projects\A History of CW in 100 objects\planning\soldiers\Illustrations\Dragoon colour copy.jpg"/>
          <p:cNvPicPr/>
          <p:nvPr/>
        </p:nvPicPr>
        <p:blipFill>
          <a:blip r:embed="rId15" cstate="screen">
            <a:extLst>
              <a:ext uri="{BEBA8EAE-BF5A-486C-A8C5-ECC9F3942E4B}">
                <a14:imgProps xmlns:a14="http://schemas.microsoft.com/office/drawing/2010/main">
                  <a14:imgLayer r:embed="rId16">
                    <a14:imgEffect>
                      <a14:backgroundRemoval t="0" b="99490" l="5665" r="89955"/>
                    </a14:imgEffect>
                  </a14:imgLayer>
                </a14:imgProps>
              </a:ext>
              <a:ext uri="{28A0092B-C50C-407E-A947-70E740481C1C}">
                <a14:useLocalDpi xmlns:a14="http://schemas.microsoft.com/office/drawing/2010/main" val="0"/>
              </a:ext>
            </a:extLst>
          </a:blip>
          <a:srcRect/>
          <a:stretch>
            <a:fillRect/>
          </a:stretch>
        </p:blipFill>
        <p:spPr bwMode="auto">
          <a:xfrm rot="634962">
            <a:off x="10147678" y="1486904"/>
            <a:ext cx="2421317" cy="3435371"/>
          </a:xfrm>
          <a:prstGeom prst="rect">
            <a:avLst/>
          </a:prstGeom>
          <a:noFill/>
          <a:ln>
            <a:noFill/>
          </a:ln>
        </p:spPr>
      </p:pic>
      <p:pic>
        <p:nvPicPr>
          <p:cNvPr id="20" name="Picture 1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flipH="1">
            <a:off x="7428703" y="1983376"/>
            <a:ext cx="5096686" cy="3973019"/>
          </a:xfrm>
          <a:prstGeom prst="rect">
            <a:avLst/>
          </a:prstGeom>
        </p:spPr>
      </p:pic>
      <p:pic>
        <p:nvPicPr>
          <p:cNvPr id="21" name="Picture 2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flipH="1">
            <a:off x="7010796" y="2884981"/>
            <a:ext cx="5096686" cy="3973019"/>
          </a:xfrm>
          <a:prstGeom prst="rect">
            <a:avLst/>
          </a:prstGeom>
        </p:spPr>
      </p:pic>
    </p:spTree>
    <p:extLst>
      <p:ext uri="{BB962C8B-B14F-4D97-AF65-F5344CB8AC3E}">
        <p14:creationId xmlns:p14="http://schemas.microsoft.com/office/powerpoint/2010/main" val="62828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5" name="Picture 24" descr="G:\Heritage, Culture and Visitors\Learning &amp; Participation\7 Funded projects\A History of CW in 100 objects\planning\soldiers\Illustrations\Red Flag.jpg"/>
          <p:cNvPicPr/>
          <p:nvPr/>
        </p:nvPicPr>
        <p:blipFill>
          <a:blip r:embed="rId2" cstate="screen">
            <a:extLst>
              <a:ext uri="{BEBA8EAE-BF5A-486C-A8C5-ECC9F3942E4B}">
                <a14:imgProps xmlns:a14="http://schemas.microsoft.com/office/drawing/2010/main">
                  <a14:imgLayer r:embed="rId3">
                    <a14:imgEffect>
                      <a14:backgroundRemoval t="2640" b="98528" l="9989" r="96727"/>
                    </a14:imgEffect>
                  </a14:imgLayer>
                </a14:imgProps>
              </a:ext>
              <a:ext uri="{28A0092B-C50C-407E-A947-70E740481C1C}">
                <a14:useLocalDpi xmlns:a14="http://schemas.microsoft.com/office/drawing/2010/main"/>
              </a:ext>
            </a:extLst>
          </a:blip>
          <a:srcRect/>
          <a:stretch>
            <a:fillRect/>
          </a:stretch>
        </p:blipFill>
        <p:spPr bwMode="auto">
          <a:xfrm rot="1379919" flipH="1">
            <a:off x="1310304" y="65492"/>
            <a:ext cx="2251581" cy="2431170"/>
          </a:xfrm>
          <a:prstGeom prst="rect">
            <a:avLst/>
          </a:prstGeom>
          <a:noFill/>
          <a:ln>
            <a:noFill/>
          </a:ln>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718687" y="0"/>
            <a:ext cx="3736578" cy="2912774"/>
          </a:xfrm>
          <a:prstGeom prst="rect">
            <a:avLst/>
          </a:prstGeom>
        </p:spPr>
      </p:pic>
      <p:sp>
        <p:nvSpPr>
          <p:cNvPr id="2" name="Title 1"/>
          <p:cNvSpPr>
            <a:spLocks noGrp="1"/>
          </p:cNvSpPr>
          <p:nvPr>
            <p:ph type="title"/>
          </p:nvPr>
        </p:nvSpPr>
        <p:spPr>
          <a:xfrm>
            <a:off x="4661425" y="577961"/>
            <a:ext cx="6301309" cy="4523873"/>
          </a:xfrm>
        </p:spPr>
        <p:txBody>
          <a:bodyPr>
            <a:normAutofit fontScale="90000"/>
          </a:bodyPr>
          <a:lstStyle/>
          <a:p>
            <a:br>
              <a:rPr lang="en-GB" sz="5400" dirty="0"/>
            </a:br>
            <a:r>
              <a:rPr lang="en-GB" sz="3600" dirty="0">
                <a:latin typeface="Bahnschrift" panose="020B0502040204020203" pitchFamily="34" charset="0"/>
              </a:rPr>
              <a:t>After a while the Royalists seem to tire.</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 The Parliamentarians break through royalist lines.</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The Royalists are scattered.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They start to run away</a:t>
            </a:r>
            <a:r>
              <a:rPr lang="en-GB" sz="4000" dirty="0">
                <a:latin typeface="Bahnschrift" panose="020B0502040204020203" pitchFamily="34" charset="0"/>
              </a:rPr>
              <a:t>!</a:t>
            </a:r>
            <a:r>
              <a:rPr lang="en-GB" sz="4000" dirty="0"/>
              <a:t> </a:t>
            </a:r>
            <a:endParaRPr lang="en-GB" sz="5400" dirty="0"/>
          </a:p>
        </p:txBody>
      </p:sp>
      <p:pic>
        <p:nvPicPr>
          <p:cNvPr id="4" name="Picture 3"/>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p:cNvGrpSpPr/>
          <p:nvPr/>
        </p:nvGrpSpPr>
        <p:grpSpPr>
          <a:xfrm>
            <a:off x="8172441" y="5674657"/>
            <a:ext cx="2123458" cy="1198861"/>
            <a:chOff x="8172441" y="5674657"/>
            <a:chExt cx="2123458" cy="1198861"/>
          </a:xfrm>
        </p:grpSpPr>
        <p:pic>
          <p:nvPicPr>
            <p:cNvPr id="6" name="Picture 5"/>
            <p:cNvPicPr>
              <a:picLocks noChangeAspect="1"/>
            </p:cNvPicPr>
            <p:nvPr/>
          </p:nvPicPr>
          <p:blipFill>
            <a:blip r:embed="rId6"/>
            <a:stretch>
              <a:fillRect/>
            </a:stretch>
          </p:blipFill>
          <p:spPr>
            <a:xfrm>
              <a:off x="9381420" y="5709130"/>
              <a:ext cx="914479" cy="1097375"/>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27" name="Picture 26"/>
          <p:cNvPicPr>
            <a:picLocks noChangeAspect="1"/>
          </p:cNvPicPr>
          <p:nvPr/>
        </p:nvPicPr>
        <p:blipFill>
          <a:blip r:embed="rId8"/>
          <a:stretch>
            <a:fillRect/>
          </a:stretch>
        </p:blipFill>
        <p:spPr>
          <a:xfrm flipH="1">
            <a:off x="-957782" y="958678"/>
            <a:ext cx="4350962" cy="3391705"/>
          </a:xfrm>
          <a:prstGeom prst="rect">
            <a:avLst/>
          </a:prstGeom>
        </p:spPr>
      </p:pic>
      <p:pic>
        <p:nvPicPr>
          <p:cNvPr id="28" name="Picture 27"/>
          <p:cNvPicPr>
            <a:picLocks noChangeAspect="1"/>
          </p:cNvPicPr>
          <p:nvPr/>
        </p:nvPicPr>
        <p:blipFill>
          <a:blip r:embed="rId8"/>
          <a:stretch>
            <a:fillRect/>
          </a:stretch>
        </p:blipFill>
        <p:spPr>
          <a:xfrm flipH="1">
            <a:off x="-2398741" y="1736111"/>
            <a:ext cx="5096686" cy="3973019"/>
          </a:xfrm>
          <a:prstGeom prst="rect">
            <a:avLst/>
          </a:prstGeom>
        </p:spPr>
      </p:pic>
      <p:pic>
        <p:nvPicPr>
          <p:cNvPr id="22" name="Picture 21"/>
          <p:cNvPicPr>
            <a:picLocks noChangeAspect="1"/>
          </p:cNvPicPr>
          <p:nvPr/>
        </p:nvPicPr>
        <p:blipFill>
          <a:blip r:embed="rId8"/>
          <a:stretch>
            <a:fillRect/>
          </a:stretch>
        </p:blipFill>
        <p:spPr>
          <a:xfrm flipH="1">
            <a:off x="-3822606" y="940559"/>
            <a:ext cx="7591038" cy="5917441"/>
          </a:xfrm>
          <a:prstGeom prst="rect">
            <a:avLst/>
          </a:prstGeom>
        </p:spPr>
      </p:pic>
    </p:spTree>
    <p:extLst>
      <p:ext uri="{BB962C8B-B14F-4D97-AF65-F5344CB8AC3E}">
        <p14:creationId xmlns:p14="http://schemas.microsoft.com/office/powerpoint/2010/main" val="1171374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8035" y="743423"/>
            <a:ext cx="5342953" cy="3940872"/>
          </a:xfrm>
        </p:spPr>
        <p:txBody>
          <a:bodyPr>
            <a:normAutofit/>
          </a:bodyPr>
          <a:lstStyle/>
          <a:p>
            <a:r>
              <a:rPr lang="en-GB" sz="4400" b="1" dirty="0">
                <a:latin typeface="Bahnschrift" panose="020B0502040204020203" pitchFamily="34" charset="0"/>
              </a:rPr>
              <a:t>It is 1642. </a:t>
            </a:r>
          </a:p>
          <a:p>
            <a:pPr algn="l"/>
            <a:r>
              <a:rPr lang="en-GB" sz="3600" dirty="0">
                <a:latin typeface="Bahnschrift" panose="020B0502040204020203" pitchFamily="34" charset="0"/>
              </a:rPr>
              <a:t>Civil war has broken out!</a:t>
            </a:r>
          </a:p>
          <a:p>
            <a:pPr algn="l"/>
            <a:r>
              <a:rPr lang="en-GB" sz="3600" dirty="0">
                <a:latin typeface="Bahnschrift" panose="020B0502040204020203" pitchFamily="34" charset="0"/>
              </a:rPr>
              <a:t>King Charles I is at war with Parliament.</a:t>
            </a:r>
          </a:p>
          <a:p>
            <a:pPr algn="l"/>
            <a:r>
              <a:rPr lang="en-GB" sz="3600" dirty="0">
                <a:latin typeface="Bahnschrift" panose="020B0502040204020203" pitchFamily="34" charset="0"/>
              </a:rPr>
              <a:t>Every town and city must choose a side</a:t>
            </a:r>
            <a:r>
              <a:rPr lang="en-GB" sz="4000" dirty="0">
                <a:latin typeface="Bahnschrift" panose="020B0502040204020203" pitchFamily="34" charset="0"/>
              </a:rPr>
              <a:t>.</a:t>
            </a:r>
          </a:p>
          <a:p>
            <a:pPr algn="l"/>
            <a:endParaRPr lang="en-GB" sz="2800" dirty="0"/>
          </a:p>
          <a:p>
            <a:endParaRPr lang="en-GB" dirty="0"/>
          </a:p>
        </p:txBody>
      </p:sp>
      <p:pic>
        <p:nvPicPr>
          <p:cNvPr id="10" name="Picture 9"/>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7" name="Picture 6" descr="C:\Users\deniseg\AppData\Local\Temp\Temp1_Final Files colour.zip\Puritan 300.jpg"/>
          <p:cNvPicPr/>
          <p:nvPr/>
        </p:nvPicPr>
        <p:blipFill>
          <a:blip r:embed="rId3" cstate="screen">
            <a:extLst>
              <a:ext uri="{BEBA8EAE-BF5A-486C-A8C5-ECC9F3942E4B}">
                <a14:imgProps xmlns:a14="http://schemas.microsoft.com/office/drawing/2010/main">
                  <a14:imgLayer r:embed="rId4">
                    <a14:imgEffect>
                      <a14:backgroundRemoval t="744" b="99384" l="3763" r="94788"/>
                    </a14:imgEffect>
                  </a14:imgLayer>
                </a14:imgProps>
              </a:ext>
              <a:ext uri="{28A0092B-C50C-407E-A947-70E740481C1C}">
                <a14:useLocalDpi xmlns:a14="http://schemas.microsoft.com/office/drawing/2010/main"/>
              </a:ext>
            </a:extLst>
          </a:blip>
          <a:srcRect/>
          <a:stretch>
            <a:fillRect/>
          </a:stretch>
        </p:blipFill>
        <p:spPr bwMode="auto">
          <a:xfrm>
            <a:off x="4924926" y="167440"/>
            <a:ext cx="4331368" cy="6008771"/>
          </a:xfrm>
          <a:prstGeom prst="rect">
            <a:avLst/>
          </a:prstGeom>
          <a:noFill/>
          <a:ln>
            <a:noFill/>
          </a:ln>
        </p:spPr>
      </p:pic>
      <p:pic>
        <p:nvPicPr>
          <p:cNvPr id="6" name="Picture 5">
            <a:extLst>
              <a:ext uri="{FF2B5EF4-FFF2-40B4-BE49-F238E27FC236}">
                <a16:creationId xmlns:a16="http://schemas.microsoft.com/office/drawing/2014/main" id="{3C11F6C1-DB03-43D9-90BF-99011B3F0F76}"/>
              </a:ext>
            </a:extLst>
          </p:cNvPr>
          <p:cNvPicPr/>
          <p:nvPr/>
        </p:nvPicPr>
        <p:blipFill>
          <a:blip r:embed="rId5" cstate="screen">
            <a:extLst>
              <a:ext uri="{BEBA8EAE-BF5A-486C-A8C5-ECC9F3942E4B}">
                <a14:imgProps xmlns:a14="http://schemas.microsoft.com/office/drawing/2010/main">
                  <a14:imgLayer r:embed="rId6">
                    <a14:imgEffect>
                      <a14:backgroundRemoval t="156" b="99822" l="1006" r="99281">
                        <a14:foregroundMark x1="16032" y1="70700" x2="16032" y2="70700"/>
                        <a14:foregroundMark x1="17613" y1="42357" x2="17613" y2="42357"/>
                        <a14:foregroundMark x1="12868" y1="48708" x2="12868" y2="48708"/>
                        <a14:foregroundMark x1="42811" y1="73128" x2="42811" y2="73128"/>
                        <a14:foregroundMark x1="33896" y1="72148" x2="33896" y2="72148"/>
                        <a14:foregroundMark x1="62761" y1="73775" x2="62761" y2="73775"/>
                        <a14:foregroundMark x1="56722" y1="21012" x2="56722" y2="21012"/>
                        <a14:foregroundMark x1="53846" y1="12054" x2="53846" y2="12054"/>
                        <a14:foregroundMark x1="75665" y1="40397" x2="75665" y2="40397"/>
                        <a14:foregroundMark x1="58803" y1="22496" x2="58803" y2="22496"/>
                        <a14:foregroundMark x1="41657" y1="24439" x2="41657" y2="24439"/>
                      </a14:backgroundRemoval>
                    </a14:imgEffect>
                  </a14:imgLayer>
                </a14:imgProps>
              </a:ext>
              <a:ext uri="{28A0092B-C50C-407E-A947-70E740481C1C}">
                <a14:useLocalDpi xmlns:a14="http://schemas.microsoft.com/office/drawing/2010/main"/>
              </a:ext>
            </a:extLst>
          </a:blip>
          <a:srcRect/>
          <a:stretch>
            <a:fillRect/>
          </a:stretch>
        </p:blipFill>
        <p:spPr bwMode="auto">
          <a:xfrm flipH="1">
            <a:off x="8189646" y="51495"/>
            <a:ext cx="3850005" cy="6176010"/>
          </a:xfrm>
          <a:prstGeom prst="rect">
            <a:avLst/>
          </a:prstGeom>
          <a:noFill/>
          <a:ln>
            <a:noFill/>
          </a:ln>
        </p:spPr>
      </p:pic>
      <p:grpSp>
        <p:nvGrpSpPr>
          <p:cNvPr id="9" name="Group 8">
            <a:extLst>
              <a:ext uri="{FF2B5EF4-FFF2-40B4-BE49-F238E27FC236}">
                <a16:creationId xmlns:a16="http://schemas.microsoft.com/office/drawing/2014/main" id="{989B17E1-DE86-46C7-A3F7-E76D9ABEE61C}"/>
              </a:ext>
            </a:extLst>
          </p:cNvPr>
          <p:cNvGrpSpPr/>
          <p:nvPr/>
        </p:nvGrpSpPr>
        <p:grpSpPr>
          <a:xfrm>
            <a:off x="8172441" y="5674657"/>
            <a:ext cx="2123458" cy="1198861"/>
            <a:chOff x="8172441" y="5674657"/>
            <a:chExt cx="2123458" cy="1198861"/>
          </a:xfrm>
        </p:grpSpPr>
        <p:pic>
          <p:nvPicPr>
            <p:cNvPr id="11" name="Picture 10">
              <a:extLst>
                <a:ext uri="{FF2B5EF4-FFF2-40B4-BE49-F238E27FC236}">
                  <a16:creationId xmlns:a16="http://schemas.microsoft.com/office/drawing/2014/main" id="{257956D0-1BA5-438C-AA24-D61A327C9B46}"/>
                </a:ext>
              </a:extLst>
            </p:cNvPr>
            <p:cNvPicPr>
              <a:picLocks noChangeAspect="1"/>
            </p:cNvPicPr>
            <p:nvPr/>
          </p:nvPicPr>
          <p:blipFill>
            <a:blip r:embed="rId7"/>
            <a:stretch>
              <a:fillRect/>
            </a:stretch>
          </p:blipFill>
          <p:spPr>
            <a:xfrm>
              <a:off x="9381420" y="5709130"/>
              <a:ext cx="914479" cy="1097375"/>
            </a:xfrm>
            <a:prstGeom prst="rect">
              <a:avLst/>
            </a:prstGeom>
          </p:spPr>
        </p:pic>
        <p:pic>
          <p:nvPicPr>
            <p:cNvPr id="12" name="Picture 11">
              <a:extLst>
                <a:ext uri="{FF2B5EF4-FFF2-40B4-BE49-F238E27FC236}">
                  <a16:creationId xmlns:a16="http://schemas.microsoft.com/office/drawing/2014/main" id="{29CB060D-E7EB-43D7-9EE5-B2A74C8D3C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2406544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8646695" y="288757"/>
            <a:ext cx="2723269" cy="68981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8190" y="-252887"/>
            <a:ext cx="7327231" cy="4523873"/>
          </a:xfrm>
        </p:spPr>
        <p:txBody>
          <a:bodyPr>
            <a:normAutofit fontScale="90000"/>
          </a:bodyPr>
          <a:lstStyle/>
          <a:p>
            <a:br>
              <a:rPr lang="en-GB" dirty="0"/>
            </a:br>
            <a:br>
              <a:rPr lang="en-GB" dirty="0"/>
            </a:br>
            <a:br>
              <a:rPr lang="en-GB" dirty="0"/>
            </a:br>
            <a:br>
              <a:rPr lang="en-GB" dirty="0"/>
            </a:br>
            <a:r>
              <a:rPr lang="en-GB" sz="4000" dirty="0">
                <a:latin typeface="Bahnschrift" panose="020B0502040204020203" pitchFamily="34" charset="0"/>
              </a:rPr>
              <a:t>Cromwell, what is your next move?</a:t>
            </a:r>
            <a:br>
              <a:rPr lang="en-GB" sz="4000" dirty="0">
                <a:latin typeface="Bahnschrift" panose="020B0502040204020203" pitchFamily="34" charset="0"/>
              </a:rPr>
            </a:br>
            <a:r>
              <a:rPr lang="en-GB" sz="4000" dirty="0">
                <a:latin typeface="Bahnschrift" panose="020B0502040204020203" pitchFamily="34" charset="0"/>
              </a:rPr>
              <a:t>Do you ..</a:t>
            </a:r>
            <a:br>
              <a:rPr lang="en-GB" sz="40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1. chase after the enemy to see them off the battlefield?</a:t>
            </a:r>
            <a:br>
              <a:rPr lang="en-GB" sz="40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2. hold back your troops and to fight the royalist reserves?</a:t>
            </a:r>
            <a:br>
              <a:rPr lang="en-GB" dirty="0">
                <a:latin typeface="Bahnschrift" panose="020B0502040204020203" pitchFamily="34" charset="0"/>
              </a:rPr>
            </a:br>
            <a:br>
              <a:rPr lang="en-GB" dirty="0"/>
            </a:br>
            <a:endParaRPr lang="en-GB" dirty="0"/>
          </a:p>
        </p:txBody>
      </p:sp>
      <p:sp>
        <p:nvSpPr>
          <p:cNvPr id="5" name="TextBox 4"/>
          <p:cNvSpPr txBox="1"/>
          <p:nvPr/>
        </p:nvSpPr>
        <p:spPr>
          <a:xfrm>
            <a:off x="8848436" y="368968"/>
            <a:ext cx="2521528" cy="369332"/>
          </a:xfrm>
          <a:prstGeom prst="rect">
            <a:avLst/>
          </a:prstGeom>
          <a:noFill/>
        </p:spPr>
        <p:txBody>
          <a:bodyPr wrap="square" rtlCol="0">
            <a:spAutoFit/>
          </a:bodyPr>
          <a:lstStyle/>
          <a:p>
            <a:r>
              <a:rPr lang="en-GB" b="1" dirty="0"/>
              <a:t>Decision Point: group 4</a:t>
            </a:r>
          </a:p>
        </p:txBody>
      </p:sp>
      <p:pic>
        <p:nvPicPr>
          <p:cNvPr id="6" name="Picture 5"/>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
        <p:nvSpPr>
          <p:cNvPr id="10" name="Rounded Rectangle 9">
            <a:hlinkClick r:id="rId5" action="ppaction://hlinksldjump"/>
          </p:cNvPr>
          <p:cNvSpPr/>
          <p:nvPr/>
        </p:nvSpPr>
        <p:spPr>
          <a:xfrm>
            <a:off x="7240824" y="2198073"/>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hlinkClick r:id="rId6" action="ppaction://hlinksldjump"/>
          </p:cNvPr>
          <p:cNvSpPr/>
          <p:nvPr/>
        </p:nvSpPr>
        <p:spPr>
          <a:xfrm>
            <a:off x="7240824" y="3712053"/>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38315" y="924722"/>
            <a:ext cx="4315168" cy="4732913"/>
          </a:xfrm>
          <a:prstGeom prst="rect">
            <a:avLst/>
          </a:prstGeom>
        </p:spPr>
      </p:pic>
    </p:spTree>
    <p:extLst>
      <p:ext uri="{BB962C8B-B14F-4D97-AF65-F5344CB8AC3E}">
        <p14:creationId xmlns:p14="http://schemas.microsoft.com/office/powerpoint/2010/main" val="3557715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8411" y="368968"/>
            <a:ext cx="10515600" cy="4523873"/>
          </a:xfrm>
        </p:spPr>
        <p:txBody>
          <a:bodyPr>
            <a:normAutofit fontScale="90000"/>
          </a:bodyPr>
          <a:lstStyle/>
          <a:p>
            <a:br>
              <a:rPr lang="en-GB" dirty="0"/>
            </a:br>
            <a:br>
              <a:rPr lang="en-GB" dirty="0"/>
            </a:br>
            <a:br>
              <a:rPr lang="en-GB" dirty="0"/>
            </a:br>
            <a:br>
              <a:rPr lang="en-GB" dirty="0">
                <a:latin typeface="Bahnschrift" panose="020B0502040204020203" pitchFamily="34" charset="0"/>
              </a:rPr>
            </a:br>
            <a:r>
              <a:rPr lang="en-GB" b="1" dirty="0">
                <a:latin typeface="Bahnschrift" panose="020B0502040204020203" pitchFamily="34" charset="0"/>
              </a:rPr>
              <a:t>1. Chase the enemy off the battlefield?</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If you do this you will lose the battle!</a:t>
            </a:r>
            <a:br>
              <a:rPr lang="en-GB" dirty="0">
                <a:latin typeface="Bahnschrift" panose="020B0502040204020203" pitchFamily="34" charset="0"/>
              </a:rPr>
            </a:br>
            <a:r>
              <a:rPr lang="en-GB" dirty="0">
                <a:latin typeface="Bahnschrift" panose="020B0502040204020203" pitchFamily="34" charset="0"/>
              </a:rPr>
              <a:t>The royalist reserves will have the advantage on the hill. Much better to…</a:t>
            </a:r>
            <a:br>
              <a:rPr lang="en-GB" dirty="0">
                <a:latin typeface="Bahnschrift" panose="020B0502040204020203" pitchFamily="34" charset="0"/>
              </a:rPr>
            </a:br>
            <a:br>
              <a:rPr lang="en-GB" dirty="0"/>
            </a:br>
            <a:br>
              <a:rPr lang="en-GB" dirty="0"/>
            </a:br>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50940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161915" y="1411705"/>
            <a:ext cx="4092635" cy="105877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5642" y="802104"/>
            <a:ext cx="11097126" cy="4523873"/>
          </a:xfrm>
        </p:spPr>
        <p:txBody>
          <a:bodyPr>
            <a:normAutofit fontScale="90000"/>
          </a:bodyPr>
          <a:lstStyle/>
          <a:p>
            <a:pPr algn="ctr"/>
            <a:br>
              <a:rPr lang="en-GB" dirty="0">
                <a:latin typeface="Bahnschrift" panose="020B0502040204020203" pitchFamily="34" charset="0"/>
              </a:rPr>
            </a:br>
            <a:r>
              <a:rPr lang="en-GB" b="1" dirty="0">
                <a:latin typeface="Bahnschrift" panose="020B0502040204020203" pitchFamily="34" charset="0"/>
              </a:rPr>
              <a:t>2. Hold back your troops and fight.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Excellent idea!</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is what Cromwell does. </a:t>
            </a:r>
            <a:br>
              <a:rPr lang="en-GB" dirty="0">
                <a:latin typeface="Bahnschrift" panose="020B0502040204020203" pitchFamily="34" charset="0"/>
              </a:rPr>
            </a:br>
            <a:r>
              <a:rPr lang="en-GB" dirty="0">
                <a:latin typeface="Bahnschrift" panose="020B0502040204020203" pitchFamily="34" charset="0"/>
              </a:rPr>
              <a:t>This shows what a brilliant military leader he is.  His well trained soldiers stay to fight and attack Cavendish’s reserves. </a:t>
            </a:r>
            <a:br>
              <a:rPr lang="en-GB" dirty="0"/>
            </a:br>
            <a:br>
              <a:rPr lang="en-GB" dirty="0"/>
            </a:br>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1176523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8646695" y="288757"/>
            <a:ext cx="2723269" cy="68981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24155" y="-664447"/>
            <a:ext cx="6024771" cy="6373577"/>
          </a:xfrm>
        </p:spPr>
        <p:txBody>
          <a:bodyPr>
            <a:normAutofit fontScale="90000"/>
          </a:bodyPr>
          <a:lstStyle/>
          <a:p>
            <a:br>
              <a:rPr lang="en-GB" dirty="0"/>
            </a:br>
            <a:br>
              <a:rPr lang="en-GB" dirty="0"/>
            </a:br>
            <a:r>
              <a:rPr lang="en-GB" sz="4000" b="1" dirty="0">
                <a:latin typeface="Bahnschrift" panose="020B0502040204020203" pitchFamily="34" charset="0"/>
              </a:rPr>
              <a:t>Cromwell, how can you win this battle now?</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1. Force the enemy down the slope?</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2. Keep fighting on top of the hill </a:t>
            </a:r>
            <a:br>
              <a:rPr lang="en-GB" dirty="0"/>
            </a:br>
            <a:endParaRPr lang="en-GB" dirty="0"/>
          </a:p>
        </p:txBody>
      </p:sp>
      <p:sp>
        <p:nvSpPr>
          <p:cNvPr id="5" name="TextBox 4"/>
          <p:cNvSpPr txBox="1"/>
          <p:nvPr/>
        </p:nvSpPr>
        <p:spPr>
          <a:xfrm>
            <a:off x="8848436" y="368968"/>
            <a:ext cx="2521528" cy="369332"/>
          </a:xfrm>
          <a:prstGeom prst="rect">
            <a:avLst/>
          </a:prstGeom>
          <a:noFill/>
        </p:spPr>
        <p:txBody>
          <a:bodyPr wrap="square" rtlCol="0">
            <a:spAutoFit/>
          </a:bodyPr>
          <a:lstStyle/>
          <a:p>
            <a:r>
              <a:rPr lang="en-GB" dirty="0"/>
              <a:t>Decision Point: group 5</a:t>
            </a:r>
          </a:p>
        </p:txBody>
      </p:sp>
      <p:pic>
        <p:nvPicPr>
          <p:cNvPr id="6" name="Picture 5"/>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7" name="Group 6"/>
          <p:cNvGrpSpPr/>
          <p:nvPr/>
        </p:nvGrpSpPr>
        <p:grpSpPr>
          <a:xfrm>
            <a:off x="8172441" y="5674657"/>
            <a:ext cx="2123458" cy="1198861"/>
            <a:chOff x="8172441" y="5674657"/>
            <a:chExt cx="2123458" cy="1198861"/>
          </a:xfrm>
        </p:grpSpPr>
        <p:pic>
          <p:nvPicPr>
            <p:cNvPr id="8" name="Picture 7"/>
            <p:cNvPicPr>
              <a:picLocks noChangeAspect="1"/>
            </p:cNvPicPr>
            <p:nvPr/>
          </p:nvPicPr>
          <p:blipFill>
            <a:blip r:embed="rId3"/>
            <a:stretch>
              <a:fillRect/>
            </a:stretch>
          </p:blipFill>
          <p:spPr>
            <a:xfrm>
              <a:off x="9381420" y="5709130"/>
              <a:ext cx="914479" cy="109737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
        <p:nvSpPr>
          <p:cNvPr id="10" name="Rounded Rectangle 9">
            <a:hlinkClick r:id="rId5" action="ppaction://hlinksldjump"/>
          </p:cNvPr>
          <p:cNvSpPr/>
          <p:nvPr/>
        </p:nvSpPr>
        <p:spPr>
          <a:xfrm>
            <a:off x="6639487" y="2030566"/>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hlinkClick r:id="rId6" action="ppaction://hlinksldjump"/>
          </p:cNvPr>
          <p:cNvSpPr/>
          <p:nvPr/>
        </p:nvSpPr>
        <p:spPr>
          <a:xfrm>
            <a:off x="6639487" y="4011116"/>
            <a:ext cx="1009194" cy="983549"/>
          </a:xfrm>
          <a:prstGeom prst="roundRect">
            <a:avLst/>
          </a:prstGeom>
          <a:solidFill>
            <a:srgbClr val="5A8B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38315" y="924722"/>
            <a:ext cx="4315168" cy="4732913"/>
          </a:xfrm>
          <a:prstGeom prst="rect">
            <a:avLst/>
          </a:prstGeom>
        </p:spPr>
      </p:pic>
    </p:spTree>
    <p:extLst>
      <p:ext uri="{BB962C8B-B14F-4D97-AF65-F5344CB8AC3E}">
        <p14:creationId xmlns:p14="http://schemas.microsoft.com/office/powerpoint/2010/main" val="2016930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4656" y="689810"/>
            <a:ext cx="10515600" cy="4523873"/>
          </a:xfrm>
        </p:spPr>
        <p:txBody>
          <a:bodyPr>
            <a:normAutofit fontScale="90000"/>
          </a:bodyPr>
          <a:lstStyle/>
          <a:p>
            <a:r>
              <a:rPr lang="en-GB" b="1" dirty="0">
                <a:latin typeface="Bahnschrift" panose="020B0502040204020203" pitchFamily="34" charset="0"/>
              </a:rPr>
              <a:t>2. Keep fighting on top of the hill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This might result in a draw. </a:t>
            </a:r>
            <a:br>
              <a:rPr lang="en-GB" dirty="0">
                <a:latin typeface="Bahnschrift" panose="020B0502040204020203" pitchFamily="34" charset="0"/>
              </a:rPr>
            </a:br>
            <a:r>
              <a:rPr lang="en-GB" dirty="0">
                <a:latin typeface="Bahnschrift" panose="020B0502040204020203" pitchFamily="34" charset="0"/>
              </a:rPr>
              <a:t>You need to do something more devastating to the enemy.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Much better to..</a:t>
            </a:r>
            <a:br>
              <a:rPr lang="en-GB" dirty="0"/>
            </a:br>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350820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443663" y="1363579"/>
            <a:ext cx="3368842" cy="109086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4656" y="0"/>
            <a:ext cx="10515600" cy="4523873"/>
          </a:xfrm>
        </p:spPr>
        <p:txBody>
          <a:bodyPr>
            <a:normAutofit fontScale="90000"/>
          </a:bodyPr>
          <a:lstStyle/>
          <a:p>
            <a:pPr algn="ctr"/>
            <a:br>
              <a:rPr lang="en-GB" dirty="0"/>
            </a:br>
            <a:br>
              <a:rPr lang="en-GB" dirty="0"/>
            </a:br>
            <a:br>
              <a:rPr lang="en-GB" dirty="0"/>
            </a:br>
            <a:r>
              <a:rPr lang="en-GB" b="1" dirty="0">
                <a:latin typeface="Bahnschrift" panose="020B0502040204020203" pitchFamily="34" charset="0"/>
              </a:rPr>
              <a:t>1. Force the enemy down the slope</a:t>
            </a:r>
            <a:br>
              <a:rPr lang="en-GB" dirty="0">
                <a:latin typeface="Bahnschrift" panose="020B0502040204020203" pitchFamily="34" charset="0"/>
              </a:rPr>
            </a:br>
            <a:br>
              <a:rPr lang="en-GB" dirty="0">
                <a:latin typeface="Bahnschrift" panose="020B0502040204020203" pitchFamily="34" charset="0"/>
              </a:rPr>
            </a:br>
            <a:r>
              <a:rPr lang="en-GB" sz="4900" dirty="0">
                <a:latin typeface="Bahnschrift" panose="020B0502040204020203" pitchFamily="34" charset="0"/>
              </a:rPr>
              <a:t>Good idea! </a:t>
            </a:r>
            <a:br>
              <a:rPr lang="en-GB" sz="49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This is what Cromwell does. </a:t>
            </a:r>
            <a:br>
              <a:rPr lang="en-GB" sz="4000" dirty="0">
                <a:latin typeface="Bahnschrift" panose="020B0502040204020203" pitchFamily="34" charset="0"/>
              </a:rPr>
            </a:br>
            <a:r>
              <a:rPr lang="en-GB" sz="4000" dirty="0">
                <a:latin typeface="Bahnschrift" panose="020B0502040204020203" pitchFamily="34" charset="0"/>
              </a:rPr>
              <a:t>Now you have the advantage. You push the enemy down the hill to the bog at the bottom and here you knock Cavendish off his horse. </a:t>
            </a:r>
            <a:br>
              <a:rPr lang="en-GB" sz="4000" dirty="0">
                <a:latin typeface="Bahnschrift" panose="020B0502040204020203" pitchFamily="34" charset="0"/>
              </a:rPr>
            </a:br>
            <a:r>
              <a:rPr lang="en-GB" sz="4000" dirty="0">
                <a:latin typeface="Bahnschrift" panose="020B0502040204020203" pitchFamily="34" charset="0"/>
              </a:rPr>
              <a:t>He is killed with a sword thrust to the chest. </a:t>
            </a:r>
            <a:br>
              <a:rPr lang="en-GB" dirty="0"/>
            </a:br>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873425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3347" y="802105"/>
            <a:ext cx="6236369" cy="4523873"/>
          </a:xfrm>
        </p:spPr>
        <p:txBody>
          <a:bodyPr>
            <a:normAutofit fontScale="90000"/>
          </a:bodyPr>
          <a:lstStyle/>
          <a:p>
            <a:r>
              <a:rPr lang="en-GB" b="1" dirty="0">
                <a:latin typeface="Bahnschrift" panose="020B0502040204020203" pitchFamily="34" charset="0"/>
              </a:rPr>
              <a:t>The Parliamentarians have won!</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They didn’t start with an advantage. </a:t>
            </a:r>
            <a:br>
              <a:rPr lang="en-GB" dirty="0">
                <a:latin typeface="Bahnschrift" panose="020B0502040204020203" pitchFamily="34" charset="0"/>
              </a:rPr>
            </a:br>
            <a:br>
              <a:rPr lang="en-GB" dirty="0">
                <a:latin typeface="Bahnschrift" panose="020B0502040204020203" pitchFamily="34" charset="0"/>
              </a:rPr>
            </a:br>
            <a:r>
              <a:rPr lang="en-GB" dirty="0">
                <a:latin typeface="Bahnschrift" panose="020B0502040204020203" pitchFamily="34" charset="0"/>
              </a:rPr>
              <a:t>What did they do that helped them win?</a:t>
            </a:r>
            <a:br>
              <a:rPr lang="en-GB" dirty="0"/>
            </a:br>
            <a:br>
              <a:rPr lang="en-GB" dirty="0"/>
            </a:br>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
        <p:nvSpPr>
          <p:cNvPr id="11" name="Rounded Rectangle 10"/>
          <p:cNvSpPr/>
          <p:nvPr/>
        </p:nvSpPr>
        <p:spPr>
          <a:xfrm>
            <a:off x="6749716" y="575809"/>
            <a:ext cx="4791151" cy="481781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6914147" y="376567"/>
            <a:ext cx="4626720" cy="4949411"/>
            <a:chOff x="418994" y="875833"/>
            <a:chExt cx="3426995" cy="3823990"/>
          </a:xfrm>
          <a:effectLst>
            <a:glow rad="139700">
              <a:schemeClr val="accent6">
                <a:satMod val="175000"/>
                <a:alpha val="40000"/>
              </a:schemeClr>
            </a:glow>
          </a:effectLst>
        </p:grpSpPr>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5833" y="2890930"/>
              <a:ext cx="1646267" cy="1805013"/>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997" y="875833"/>
              <a:ext cx="3198992" cy="3560460"/>
            </a:xfrm>
            <a:prstGeom prst="rect">
              <a:avLst/>
            </a:prstGeom>
          </p:spPr>
        </p:pic>
        <p:pic>
          <p:nvPicPr>
            <p:cNvPr id="10" name="Picture 9" descr="C:\Users\deniseg\AppData\Local\Temp\Temp1_Final Files colour.zip\John Meldrum 300.jpg"/>
            <p:cNvPicPr/>
            <p:nvPr/>
          </p:nvPicPr>
          <p:blipFill rotWithShape="1">
            <a:blip r:embed="rId7" cstate="screen">
              <a:extLst>
                <a:ext uri="{BEBA8EAE-BF5A-486C-A8C5-ECC9F3942E4B}">
                  <a14:imgProps xmlns:a14="http://schemas.microsoft.com/office/drawing/2010/main">
                    <a14:imgLayer r:embed="rId8">
                      <a14:imgEffect>
                        <a14:backgroundRemoval t="265" b="98598" l="3095" r="93294">
                          <a14:foregroundMark x1="31706" y1="50344" x2="31706" y2="50344"/>
                          <a14:foregroundMark x1="32579" y1="46058" x2="32579" y2="46058"/>
                          <a14:foregroundMark x1="43889" y1="19339" x2="43889" y2="19339"/>
                          <a14:foregroundMark x1="50754" y1="19630" x2="50754" y2="19630"/>
                          <a14:foregroundMark x1="70238" y1="36905" x2="70238" y2="36905"/>
                          <a14:foregroundMark x1="78889" y1="42513" x2="78889" y2="42513"/>
                          <a14:foregroundMark x1="23254" y1="60661" x2="23254" y2="60661"/>
                          <a14:foregroundMark x1="14405" y1="64947" x2="14405" y2="64947"/>
                        </a14:backgroundRemoval>
                      </a14:imgEffect>
                    </a14:imgLayer>
                  </a14:imgProps>
                </a:ext>
                <a:ext uri="{28A0092B-C50C-407E-A947-70E740481C1C}">
                  <a14:useLocalDpi xmlns:a14="http://schemas.microsoft.com/office/drawing/2010/main"/>
                </a:ext>
              </a:extLst>
            </a:blip>
            <a:srcRect l="24314" r="32023" b="68963"/>
            <a:stretch/>
          </p:blipFill>
          <p:spPr bwMode="auto">
            <a:xfrm>
              <a:off x="418994" y="2894810"/>
              <a:ext cx="1795625" cy="1805013"/>
            </a:xfrm>
            <a:prstGeom prst="rect">
              <a:avLst/>
            </a:prstGeom>
            <a:noFill/>
            <a:ln>
              <a:noFill/>
            </a:ln>
          </p:spPr>
        </p:pic>
      </p:grpSp>
    </p:spTree>
    <p:extLst>
      <p:ext uri="{BB962C8B-B14F-4D97-AF65-F5344CB8AC3E}">
        <p14:creationId xmlns:p14="http://schemas.microsoft.com/office/powerpoint/2010/main" val="1804398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69642" y="1210429"/>
            <a:ext cx="7763256" cy="566308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Bahnschrift" panose="020B0502040204020203" pitchFamily="34" charset="0"/>
              </a:rPr>
              <a:t>Meldrum and Cromwell made the brave decision to charge uphill, over difficult terrain.</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Cromwell held his soldiers back from chasing the enemy and stayed to fight.</a:t>
            </a:r>
          </a:p>
          <a:p>
            <a:pPr marL="342900" indent="-342900">
              <a:buFont typeface="Arial" panose="020B0604020202020204" pitchFamily="34" charset="0"/>
              <a:buChar char="•"/>
            </a:pPr>
            <a:endParaRPr lang="en-GB" sz="2400" dirty="0">
              <a:latin typeface="Bahnschrift" panose="020B0502040204020203" pitchFamily="34" charset="0"/>
            </a:endParaRPr>
          </a:p>
          <a:p>
            <a:pPr marL="342900" indent="-342900">
              <a:buFont typeface="Arial" panose="020B0604020202020204" pitchFamily="34" charset="0"/>
              <a:buChar char="•"/>
            </a:pPr>
            <a:r>
              <a:rPr lang="en-GB" sz="2400" dirty="0">
                <a:latin typeface="Bahnschrift" panose="020B0502040204020203" pitchFamily="34" charset="0"/>
              </a:rPr>
              <a:t>He pressed home his advantage and pushed the enemy down the hill. </a:t>
            </a:r>
          </a:p>
          <a:p>
            <a:endParaRPr lang="en-GB" sz="2400" dirty="0">
              <a:latin typeface="Bahnschrift" panose="020B0502040204020203" pitchFamily="34" charset="0"/>
            </a:endParaRPr>
          </a:p>
          <a:p>
            <a:r>
              <a:rPr lang="en-GB" sz="2800" b="1" dirty="0">
                <a:latin typeface="Bahnschrift" panose="020B0502040204020203" pitchFamily="34" charset="0"/>
              </a:rPr>
              <a:t>These decisions made Cromwell into a superstar (he claimed credit for all of them!)</a:t>
            </a:r>
          </a:p>
          <a:p>
            <a:endParaRPr lang="en-GB" dirty="0"/>
          </a:p>
          <a:p>
            <a:endParaRPr lang="en-GB" dirty="0"/>
          </a:p>
          <a:p>
            <a:endParaRPr lang="en-GB" dirty="0"/>
          </a:p>
          <a:p>
            <a:endParaRPr lang="en-GB" dirty="0"/>
          </a:p>
          <a:p>
            <a:endParaRPr lang="en-GB" dirty="0"/>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
        <p:nvSpPr>
          <p:cNvPr id="7" name="TextBox 6"/>
          <p:cNvSpPr txBox="1"/>
          <p:nvPr/>
        </p:nvSpPr>
        <p:spPr>
          <a:xfrm>
            <a:off x="2748350" y="412603"/>
            <a:ext cx="6028580" cy="646331"/>
          </a:xfrm>
          <a:prstGeom prst="rect">
            <a:avLst/>
          </a:prstGeom>
          <a:noFill/>
        </p:spPr>
        <p:txBody>
          <a:bodyPr wrap="square" rtlCol="0">
            <a:spAutoFit/>
          </a:bodyPr>
          <a:lstStyle/>
          <a:p>
            <a:r>
              <a:rPr lang="en-GB" sz="3600" b="1" dirty="0">
                <a:latin typeface="Bahnschrift" panose="020B0502040204020203" pitchFamily="34" charset="0"/>
              </a:rPr>
              <a:t>Top Tactics</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0" y="1210429"/>
            <a:ext cx="4057503" cy="4447206"/>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797928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3393" y="0"/>
            <a:ext cx="5739063" cy="5240459"/>
          </a:xfrm>
        </p:spPr>
        <p:txBody>
          <a:bodyPr>
            <a:normAutofit fontScale="90000"/>
          </a:bodyPr>
          <a:lstStyle/>
          <a:p>
            <a:br>
              <a:rPr lang="en-GB" sz="4000" dirty="0"/>
            </a:br>
            <a:br>
              <a:rPr lang="en-GB" sz="4000" dirty="0"/>
            </a:br>
            <a:br>
              <a:rPr lang="en-GB" sz="4000" dirty="0">
                <a:latin typeface="Bahnschrift" panose="020B0502040204020203" pitchFamily="34" charset="0"/>
              </a:rPr>
            </a:br>
            <a:r>
              <a:rPr lang="en-GB" sz="4000" dirty="0">
                <a:latin typeface="Bahnschrift" panose="020B0502040204020203" pitchFamily="34" charset="0"/>
              </a:rPr>
              <a:t>The brave and promising Cavendish has died. </a:t>
            </a:r>
            <a:br>
              <a:rPr lang="en-GB" sz="4000" dirty="0">
                <a:latin typeface="Bahnschrift" panose="020B0502040204020203" pitchFamily="34" charset="0"/>
              </a:rPr>
            </a:br>
            <a:br>
              <a:rPr lang="en-GB" sz="4000" dirty="0">
                <a:latin typeface="Bahnschrift" panose="020B0502040204020203" pitchFamily="34" charset="0"/>
              </a:rPr>
            </a:br>
            <a:r>
              <a:rPr lang="en-GB" sz="4000" dirty="0">
                <a:latin typeface="Bahnschrift" panose="020B0502040204020203" pitchFamily="34" charset="0"/>
              </a:rPr>
              <a:t>The Parliamentarians have broken the siege and held onto Gainsborough..</a:t>
            </a:r>
            <a:br>
              <a:rPr lang="en-GB" sz="4000" dirty="0"/>
            </a:br>
            <a:r>
              <a:rPr lang="en-GB" sz="4000" dirty="0"/>
              <a:t> </a:t>
            </a:r>
            <a:br>
              <a:rPr lang="en-GB" sz="4000" dirty="0"/>
            </a:br>
            <a:r>
              <a:rPr lang="en-GB" sz="4000" dirty="0"/>
              <a:t>..</a:t>
            </a:r>
            <a:r>
              <a:rPr lang="en-GB" sz="4000" b="1" dirty="0">
                <a:latin typeface="Bahnschrift" panose="020B0502040204020203" pitchFamily="34" charset="0"/>
              </a:rPr>
              <a:t>but not for long…</a:t>
            </a:r>
            <a:br>
              <a:rPr lang="en-GB" dirty="0"/>
            </a:br>
            <a:endParaRPr lang="en-GB"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2456" y="427372"/>
            <a:ext cx="5916806" cy="4897272"/>
          </a:xfrm>
          <a:prstGeom prst="rect">
            <a:avLst/>
          </a:prstGeom>
          <a:effectLst>
            <a:softEdge rad="317500"/>
          </a:effectLst>
        </p:spPr>
      </p:pic>
      <p:pic>
        <p:nvPicPr>
          <p:cNvPr id="9" name="Picture 8"/>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0" name="Group 9"/>
          <p:cNvGrpSpPr/>
          <p:nvPr/>
        </p:nvGrpSpPr>
        <p:grpSpPr>
          <a:xfrm>
            <a:off x="8172441" y="5674657"/>
            <a:ext cx="2123458" cy="1198861"/>
            <a:chOff x="8172441" y="5674657"/>
            <a:chExt cx="2123458" cy="1198861"/>
          </a:xfrm>
        </p:grpSpPr>
        <p:pic>
          <p:nvPicPr>
            <p:cNvPr id="11" name="Picture 10"/>
            <p:cNvPicPr>
              <a:picLocks noChangeAspect="1"/>
            </p:cNvPicPr>
            <p:nvPr/>
          </p:nvPicPr>
          <p:blipFill>
            <a:blip r:embed="rId4"/>
            <a:stretch>
              <a:fillRect/>
            </a:stretch>
          </p:blipFill>
          <p:spPr>
            <a:xfrm>
              <a:off x="9381420" y="5709130"/>
              <a:ext cx="914479" cy="1097375"/>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341739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3" name="Picture 22" descr="G:\Heritage, Culture and Visitors\Learning &amp; Participation\7 Funded projects\A History of CW in 100 objects\planning\soldiers\Illustrations\Pikeman copy.jpg"/>
          <p:cNvPicPr/>
          <p:nvPr/>
        </p:nvPicPr>
        <p:blipFill>
          <a:blip r:embed="rId2" cstate="screen">
            <a:extLst>
              <a:ext uri="{BEBA8EAE-BF5A-486C-A8C5-ECC9F3942E4B}">
                <a14:imgProps xmlns:a14="http://schemas.microsoft.com/office/drawing/2010/main">
                  <a14:imgLayer r:embed="rId3">
                    <a14:imgEffect>
                      <a14:backgroundRemoval t="0" b="100000" l="9975" r="89941"/>
                    </a14:imgEffect>
                  </a14:imgLayer>
                </a14:imgProps>
              </a:ext>
              <a:ext uri="{28A0092B-C50C-407E-A947-70E740481C1C}">
                <a14:useLocalDpi xmlns:a14="http://schemas.microsoft.com/office/drawing/2010/main"/>
              </a:ext>
            </a:extLst>
          </a:blip>
          <a:srcRect/>
          <a:stretch>
            <a:fillRect/>
          </a:stretch>
        </p:blipFill>
        <p:spPr bwMode="auto">
          <a:xfrm>
            <a:off x="11117875" y="-998898"/>
            <a:ext cx="1525346" cy="3414625"/>
          </a:xfrm>
          <a:prstGeom prst="rect">
            <a:avLst/>
          </a:prstGeom>
          <a:noFill/>
          <a:ln>
            <a:noFill/>
          </a:ln>
        </p:spPr>
      </p:pic>
      <p:pic>
        <p:nvPicPr>
          <p:cNvPr id="22" name="Picture 21" descr="G:\Heritage, Culture and Visitors\Learning &amp; Participation\7 Funded projects\A History of CW in 100 objects\planning\soldiers\Illustrations\Pikeman copy.jpg"/>
          <p:cNvPicPr/>
          <p:nvPr/>
        </p:nvPicPr>
        <p:blipFill>
          <a:blip r:embed="rId4" cstate="screen">
            <a:extLst>
              <a:ext uri="{BEBA8EAE-BF5A-486C-A8C5-ECC9F3942E4B}">
                <a14:imgProps xmlns:a14="http://schemas.microsoft.com/office/drawing/2010/main">
                  <a14:imgLayer r:embed="rId5">
                    <a14:imgEffect>
                      <a14:backgroundRemoval t="0" b="100000" l="9975" r="89941"/>
                    </a14:imgEffect>
                  </a14:imgLayer>
                </a14:imgProps>
              </a:ext>
              <a:ext uri="{28A0092B-C50C-407E-A947-70E740481C1C}">
                <a14:useLocalDpi xmlns:a14="http://schemas.microsoft.com/office/drawing/2010/main"/>
              </a:ext>
            </a:extLst>
          </a:blip>
          <a:srcRect/>
          <a:stretch>
            <a:fillRect/>
          </a:stretch>
        </p:blipFill>
        <p:spPr bwMode="auto">
          <a:xfrm>
            <a:off x="10960120" y="-591468"/>
            <a:ext cx="1712181" cy="3767551"/>
          </a:xfrm>
          <a:prstGeom prst="rect">
            <a:avLst/>
          </a:prstGeom>
          <a:noFill/>
          <a:ln>
            <a:noFill/>
          </a:ln>
        </p:spPr>
      </p:pic>
      <p:pic>
        <p:nvPicPr>
          <p:cNvPr id="21" name="Picture 20" descr="G:\Heritage, Culture and Visitors\Learning &amp; Participation\7 Funded projects\A History of CW in 100 objects\planning\soldiers\Illustrations\Pikeman copy.jpg"/>
          <p:cNvPicPr/>
          <p:nvPr/>
        </p:nvPicPr>
        <p:blipFill>
          <a:blip r:embed="rId6" cstate="screen">
            <a:extLst>
              <a:ext uri="{BEBA8EAE-BF5A-486C-A8C5-ECC9F3942E4B}">
                <a14:imgProps xmlns:a14="http://schemas.microsoft.com/office/drawing/2010/main">
                  <a14:imgLayer r:embed="rId7">
                    <a14:imgEffect>
                      <a14:backgroundRemoval t="0" b="100000" l="9975" r="89941"/>
                    </a14:imgEffect>
                  </a14:imgLayer>
                </a14:imgProps>
              </a:ext>
              <a:ext uri="{28A0092B-C50C-407E-A947-70E740481C1C}">
                <a14:useLocalDpi xmlns:a14="http://schemas.microsoft.com/office/drawing/2010/main"/>
              </a:ext>
            </a:extLst>
          </a:blip>
          <a:srcRect/>
          <a:stretch>
            <a:fillRect/>
          </a:stretch>
        </p:blipFill>
        <p:spPr bwMode="auto">
          <a:xfrm>
            <a:off x="10686748" y="-376584"/>
            <a:ext cx="2127137" cy="5266463"/>
          </a:xfrm>
          <a:prstGeom prst="rect">
            <a:avLst/>
          </a:prstGeom>
          <a:noFill/>
          <a:ln>
            <a:noFill/>
          </a:ln>
        </p:spPr>
      </p:pic>
      <p:pic>
        <p:nvPicPr>
          <p:cNvPr id="20" name="Picture 19" descr="G:\Heritage, Culture and Visitors\Learning &amp; Participation\7 Funded projects\A History of CW in 100 objects\planning\soldiers\Illustrations\Pikeman copy.jpg"/>
          <p:cNvPicPr/>
          <p:nvPr/>
        </p:nvPicPr>
        <p:blipFill>
          <a:blip r:embed="rId8" cstate="screen">
            <a:extLst>
              <a:ext uri="{BEBA8EAE-BF5A-486C-A8C5-ECC9F3942E4B}">
                <a14:imgProps xmlns:a14="http://schemas.microsoft.com/office/drawing/2010/main">
                  <a14:imgLayer r:embed="rId9">
                    <a14:imgEffect>
                      <a14:backgroundRemoval t="0" b="100000" l="9975" r="89941"/>
                    </a14:imgEffect>
                  </a14:imgLayer>
                </a14:imgProps>
              </a:ext>
              <a:ext uri="{28A0092B-C50C-407E-A947-70E740481C1C}">
                <a14:useLocalDpi xmlns:a14="http://schemas.microsoft.com/office/drawing/2010/main"/>
              </a:ext>
            </a:extLst>
          </a:blip>
          <a:srcRect/>
          <a:stretch>
            <a:fillRect/>
          </a:stretch>
        </p:blipFill>
        <p:spPr bwMode="auto">
          <a:xfrm>
            <a:off x="10417761" y="-68002"/>
            <a:ext cx="1954531" cy="4172715"/>
          </a:xfrm>
          <a:prstGeom prst="rect">
            <a:avLst/>
          </a:prstGeom>
          <a:noFill/>
          <a:ln>
            <a:noFill/>
          </a:ln>
        </p:spPr>
      </p:pic>
      <p:pic>
        <p:nvPicPr>
          <p:cNvPr id="14" name="Picture 13" descr="G:\Heritage, Culture and Visitors\Learning &amp; Participation\7 Funded projects\A History of CW in 100 objects\planning\soldiers\Illustrations\Red Flag.jpg"/>
          <p:cNvPicPr/>
          <p:nvPr/>
        </p:nvPicPr>
        <p:blipFill>
          <a:blip r:embed="rId10" cstate="screen">
            <a:extLst>
              <a:ext uri="{BEBA8EAE-BF5A-486C-A8C5-ECC9F3942E4B}">
                <a14:imgProps xmlns:a14="http://schemas.microsoft.com/office/drawing/2010/main">
                  <a14:imgLayer r:embed="rId11">
                    <a14:imgEffect>
                      <a14:backgroundRemoval t="2640" b="98528" l="9989" r="96727"/>
                    </a14:imgEffect>
                  </a14:imgLayer>
                </a14:imgProps>
              </a:ext>
              <a:ext uri="{28A0092B-C50C-407E-A947-70E740481C1C}">
                <a14:useLocalDpi xmlns:a14="http://schemas.microsoft.com/office/drawing/2010/main"/>
              </a:ext>
            </a:extLst>
          </a:blip>
          <a:srcRect/>
          <a:stretch>
            <a:fillRect/>
          </a:stretch>
        </p:blipFill>
        <p:spPr bwMode="auto">
          <a:xfrm rot="1379919" flipH="1">
            <a:off x="9155805" y="702000"/>
            <a:ext cx="2440631" cy="2809873"/>
          </a:xfrm>
          <a:prstGeom prst="rect">
            <a:avLst/>
          </a:prstGeom>
          <a:noFill/>
          <a:ln>
            <a:noFill/>
          </a:ln>
        </p:spPr>
      </p:pic>
      <p:sp>
        <p:nvSpPr>
          <p:cNvPr id="2" name="Title 1"/>
          <p:cNvSpPr>
            <a:spLocks noGrp="1"/>
          </p:cNvSpPr>
          <p:nvPr>
            <p:ph type="title"/>
          </p:nvPr>
        </p:nvSpPr>
        <p:spPr>
          <a:xfrm>
            <a:off x="385399" y="1452271"/>
            <a:ext cx="7196747" cy="4523873"/>
          </a:xfrm>
        </p:spPr>
        <p:txBody>
          <a:bodyPr>
            <a:noAutofit/>
          </a:bodyPr>
          <a:lstStyle/>
          <a:p>
            <a:r>
              <a:rPr lang="en-GB" sz="3600" dirty="0">
                <a:latin typeface="Bahnschrift" panose="020B0502040204020203" pitchFamily="34" charset="0"/>
              </a:rPr>
              <a:t>Cromwell notices something on the horizon.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The royalists have sent another army- </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It is HUGE. There are 50 infantry regiments as well as cavalry troops. </a:t>
            </a:r>
            <a:br>
              <a:rPr lang="en-GB" sz="2800" dirty="0">
                <a:latin typeface="Bahnschrift" panose="020B0502040204020203" pitchFamily="34" charset="0"/>
              </a:rPr>
            </a:br>
            <a:br>
              <a:rPr lang="en-GB" sz="2800" dirty="0">
                <a:latin typeface="Bahnschrift" panose="020B0502040204020203" pitchFamily="34" charset="0"/>
              </a:rPr>
            </a:br>
            <a:br>
              <a:rPr lang="en-GB" sz="3600" dirty="0"/>
            </a:br>
            <a:br>
              <a:rPr lang="en-GB" sz="3600" dirty="0"/>
            </a:br>
            <a:endParaRPr lang="en-GB" sz="2800" dirty="0"/>
          </a:p>
        </p:txBody>
      </p:sp>
      <p:pic>
        <p:nvPicPr>
          <p:cNvPr id="8" name="Picture 7"/>
          <p:cNvPicPr>
            <a:picLocks noChangeAspect="1"/>
          </p:cNvPicPr>
          <p:nvPr/>
        </p:nvPicPr>
        <p:blipFill>
          <a:blip r:embed="rId1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9" name="Group 8"/>
          <p:cNvGrpSpPr/>
          <p:nvPr/>
        </p:nvGrpSpPr>
        <p:grpSpPr>
          <a:xfrm>
            <a:off x="8172441" y="5674657"/>
            <a:ext cx="2123458" cy="1198861"/>
            <a:chOff x="8172441" y="5674657"/>
            <a:chExt cx="2123458" cy="1198861"/>
          </a:xfrm>
        </p:grpSpPr>
        <p:pic>
          <p:nvPicPr>
            <p:cNvPr id="10" name="Picture 9"/>
            <p:cNvPicPr>
              <a:picLocks noChangeAspect="1"/>
            </p:cNvPicPr>
            <p:nvPr/>
          </p:nvPicPr>
          <p:blipFill>
            <a:blip r:embed="rId13"/>
            <a:stretch>
              <a:fillRect/>
            </a:stretch>
          </p:blipFill>
          <p:spPr>
            <a:xfrm>
              <a:off x="9381420" y="5709130"/>
              <a:ext cx="914479" cy="1097375"/>
            </a:xfrm>
            <a:prstGeom prst="rect">
              <a:avLst/>
            </a:prstGeom>
          </p:spPr>
        </p:pic>
        <p:pic>
          <p:nvPicPr>
            <p:cNvPr id="11" name="Picture 1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3" name="Picture 12"/>
          <p:cNvPicPr>
            <a:picLocks noChangeAspect="1"/>
          </p:cNvPicPr>
          <p:nvPr/>
        </p:nvPicPr>
        <p:blipFill>
          <a:blip r:embed="rId15"/>
          <a:stretch>
            <a:fillRect/>
          </a:stretch>
        </p:blipFill>
        <p:spPr>
          <a:xfrm flipH="1">
            <a:off x="7549436" y="2018356"/>
            <a:ext cx="4350962" cy="3391705"/>
          </a:xfrm>
          <a:prstGeom prst="rect">
            <a:avLst/>
          </a:prstGeom>
        </p:spPr>
      </p:pic>
      <p:pic>
        <p:nvPicPr>
          <p:cNvPr id="15" name="Picture 14"/>
          <p:cNvPicPr>
            <a:picLocks noChangeAspect="1"/>
          </p:cNvPicPr>
          <p:nvPr/>
        </p:nvPicPr>
        <p:blipFill>
          <a:blip r:embed="rId15"/>
          <a:stretch>
            <a:fillRect/>
          </a:stretch>
        </p:blipFill>
        <p:spPr>
          <a:xfrm flipH="1">
            <a:off x="6883689" y="2217722"/>
            <a:ext cx="4350962" cy="3391705"/>
          </a:xfrm>
          <a:prstGeom prst="rect">
            <a:avLst/>
          </a:prstGeom>
        </p:spPr>
      </p:pic>
      <p:pic>
        <p:nvPicPr>
          <p:cNvPr id="16" name="Picture 1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7915020" y="2458353"/>
            <a:ext cx="4350962" cy="3391705"/>
          </a:xfrm>
          <a:prstGeom prst="rect">
            <a:avLst/>
          </a:prstGeom>
        </p:spPr>
      </p:pic>
      <p:pic>
        <p:nvPicPr>
          <p:cNvPr id="17" name="Picture 16"/>
          <p:cNvPicPr>
            <a:picLocks noChangeAspect="1"/>
          </p:cNvPicPr>
          <p:nvPr/>
        </p:nvPicPr>
        <p:blipFill>
          <a:blip r:embed="rId15"/>
          <a:stretch>
            <a:fillRect/>
          </a:stretch>
        </p:blipFill>
        <p:spPr>
          <a:xfrm flipH="1">
            <a:off x="6528399" y="2621134"/>
            <a:ext cx="4350962" cy="3391705"/>
          </a:xfrm>
          <a:prstGeom prst="rect">
            <a:avLst/>
          </a:prstGeom>
        </p:spPr>
      </p:pic>
    </p:spTree>
    <p:extLst>
      <p:ext uri="{BB962C8B-B14F-4D97-AF65-F5344CB8AC3E}">
        <p14:creationId xmlns:p14="http://schemas.microsoft.com/office/powerpoint/2010/main" val="188234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5303" y="728124"/>
            <a:ext cx="4540862" cy="4231105"/>
          </a:xfrm>
        </p:spPr>
        <p:txBody>
          <a:bodyPr>
            <a:normAutofit lnSpcReduction="10000"/>
          </a:bodyPr>
          <a:lstStyle/>
          <a:p>
            <a:pPr algn="l"/>
            <a:r>
              <a:rPr lang="en-GB" sz="3200" dirty="0">
                <a:latin typeface="Bahnschrift" panose="020B0502040204020203" pitchFamily="34" charset="0"/>
              </a:rPr>
              <a:t>The small market town of </a:t>
            </a:r>
            <a:r>
              <a:rPr lang="en-GB" sz="3200" b="1" dirty="0">
                <a:latin typeface="Bahnschrift" panose="020B0502040204020203" pitchFamily="34" charset="0"/>
              </a:rPr>
              <a:t>Gainsborough</a:t>
            </a:r>
            <a:r>
              <a:rPr lang="en-GB" sz="3200" dirty="0">
                <a:latin typeface="Bahnschrift" panose="020B0502040204020203" pitchFamily="34" charset="0"/>
              </a:rPr>
              <a:t> is trying not to take sides.</a:t>
            </a:r>
          </a:p>
          <a:p>
            <a:pPr algn="l"/>
            <a:r>
              <a:rPr lang="en-GB" sz="3200" dirty="0">
                <a:latin typeface="Bahnschrift" panose="020B0502040204020203" pitchFamily="34" charset="0"/>
              </a:rPr>
              <a:t> </a:t>
            </a:r>
          </a:p>
          <a:p>
            <a:pPr algn="l"/>
            <a:r>
              <a:rPr lang="en-GB" sz="3200" dirty="0">
                <a:latin typeface="Bahnschrift" panose="020B0502040204020203" pitchFamily="34" charset="0"/>
              </a:rPr>
              <a:t>But Gainsborough is an important place. Both sides want to control it. </a:t>
            </a:r>
          </a:p>
          <a:p>
            <a:pPr algn="l"/>
            <a:endParaRPr lang="en-GB" sz="3200" dirty="0">
              <a:latin typeface="Bahnschrift" panose="020B0502040204020203" pitchFamily="34" charset="0"/>
            </a:endParaRPr>
          </a:p>
          <a:p>
            <a:pPr algn="l"/>
            <a:r>
              <a:rPr lang="en-GB" sz="3200" b="1" dirty="0">
                <a:latin typeface="Bahnschrift" panose="020B0502040204020203" pitchFamily="34" charset="0"/>
              </a:rPr>
              <a:t>Can you see why?</a:t>
            </a:r>
          </a:p>
          <a:p>
            <a:pPr algn="l"/>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3088" y="62409"/>
            <a:ext cx="6720568" cy="5562536"/>
          </a:xfrm>
          <a:prstGeom prst="rect">
            <a:avLst/>
          </a:prstGeom>
          <a:effectLst>
            <a:softEdge rad="317500"/>
          </a:effectLst>
        </p:spPr>
      </p:pic>
      <p:pic>
        <p:nvPicPr>
          <p:cNvPr id="5" name="Picture 4"/>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pic>
        <p:nvPicPr>
          <p:cNvPr id="6" name="Picture 5"/>
          <p:cNvPicPr>
            <a:picLocks noChangeAspect="1"/>
          </p:cNvPicPr>
          <p:nvPr/>
        </p:nvPicPr>
        <p:blipFill>
          <a:blip r:embed="rId4"/>
          <a:stretch>
            <a:fillRect/>
          </a:stretch>
        </p:blipFill>
        <p:spPr>
          <a:xfrm>
            <a:off x="8108013" y="5656984"/>
            <a:ext cx="2121592" cy="1201016"/>
          </a:xfrm>
          <a:prstGeom prst="rect">
            <a:avLst/>
          </a:prstGeom>
        </p:spPr>
      </p:pic>
    </p:spTree>
    <p:extLst>
      <p:ext uri="{BB962C8B-B14F-4D97-AF65-F5344CB8AC3E}">
        <p14:creationId xmlns:p14="http://schemas.microsoft.com/office/powerpoint/2010/main" val="59981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690" y="860441"/>
            <a:ext cx="6175470" cy="4523873"/>
          </a:xfrm>
        </p:spPr>
        <p:txBody>
          <a:bodyPr>
            <a:noAutofit/>
          </a:bodyPr>
          <a:lstStyle/>
          <a:p>
            <a:br>
              <a:rPr lang="en-GB" sz="2800" dirty="0">
                <a:latin typeface="Bahnschrift" panose="020B0502040204020203" pitchFamily="34" charset="0"/>
              </a:rPr>
            </a:br>
            <a:br>
              <a:rPr lang="en-GB" sz="2800" dirty="0">
                <a:latin typeface="Bahnschrift" panose="020B0502040204020203" pitchFamily="34" charset="0"/>
              </a:rPr>
            </a:br>
            <a:r>
              <a:rPr lang="en-GB" sz="3600" dirty="0">
                <a:latin typeface="Bahnschrift" panose="020B0502040204020203" pitchFamily="34" charset="0"/>
              </a:rPr>
              <a:t>Parliament is outnumbered and must retreat.</a:t>
            </a:r>
            <a:br>
              <a:rPr lang="en-GB" sz="3600" dirty="0">
                <a:latin typeface="Bahnschrift" panose="020B0502040204020203" pitchFamily="34" charset="0"/>
              </a:rPr>
            </a:br>
            <a:br>
              <a:rPr lang="en-GB" sz="3600" dirty="0">
                <a:latin typeface="Bahnschrift" panose="020B0502040204020203" pitchFamily="34" charset="0"/>
              </a:rPr>
            </a:br>
            <a:r>
              <a:rPr lang="en-GB" sz="3600" dirty="0">
                <a:latin typeface="Bahnschrift" panose="020B0502040204020203" pitchFamily="34" charset="0"/>
              </a:rPr>
              <a:t>Gainsborough is taken back by the royalists. </a:t>
            </a:r>
            <a:br>
              <a:rPr lang="en-GB" sz="3600" dirty="0"/>
            </a:br>
            <a:br>
              <a:rPr lang="en-GB" sz="3600" dirty="0"/>
            </a:br>
            <a:endParaRPr lang="en-GB" sz="2800" dirty="0"/>
          </a:p>
        </p:txBody>
      </p:sp>
      <p:pic>
        <p:nvPicPr>
          <p:cNvPr id="8" name="Picture 7"/>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9" name="Group 8"/>
          <p:cNvGrpSpPr/>
          <p:nvPr/>
        </p:nvGrpSpPr>
        <p:grpSpPr>
          <a:xfrm>
            <a:off x="8172441" y="5674657"/>
            <a:ext cx="2123458" cy="1198861"/>
            <a:chOff x="8172441" y="5674657"/>
            <a:chExt cx="2123458" cy="1198861"/>
          </a:xfrm>
        </p:grpSpPr>
        <p:pic>
          <p:nvPicPr>
            <p:cNvPr id="10" name="Picture 9"/>
            <p:cNvPicPr>
              <a:picLocks noChangeAspect="1"/>
            </p:cNvPicPr>
            <p:nvPr/>
          </p:nvPicPr>
          <p:blipFill>
            <a:blip r:embed="rId3"/>
            <a:stretch>
              <a:fillRect/>
            </a:stretch>
          </p:blipFill>
          <p:spPr>
            <a:xfrm>
              <a:off x="9381420" y="5709130"/>
              <a:ext cx="914479" cy="1097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2456" y="475431"/>
            <a:ext cx="5706519" cy="4723220"/>
          </a:xfrm>
          <a:prstGeom prst="rect">
            <a:avLst/>
          </a:prstGeom>
          <a:effectLst>
            <a:softEdge rad="317500"/>
          </a:effectLst>
        </p:spPr>
      </p:pic>
    </p:spTree>
    <p:extLst>
      <p:ext uri="{BB962C8B-B14F-4D97-AF65-F5344CB8AC3E}">
        <p14:creationId xmlns:p14="http://schemas.microsoft.com/office/powerpoint/2010/main" val="155342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04800" y="401053"/>
            <a:ext cx="11887199" cy="5632311"/>
          </a:xfrm>
          <a:prstGeom prst="rect">
            <a:avLst/>
          </a:prstGeom>
          <a:noFill/>
        </p:spPr>
        <p:txBody>
          <a:bodyPr wrap="square" rtlCol="0">
            <a:spAutoFit/>
          </a:bodyPr>
          <a:lstStyle/>
          <a:p>
            <a:r>
              <a:rPr lang="en-GB" sz="3600" b="1" dirty="0">
                <a:latin typeface="Bahnschrift" panose="020B0502040204020203" pitchFamily="34" charset="0"/>
              </a:rPr>
              <a:t>The battle of Gainsborough is a good example of how the British Civil Wars were fought. Each side </a:t>
            </a:r>
          </a:p>
          <a:p>
            <a:endParaRPr lang="en-GB" sz="3200" b="1" dirty="0">
              <a:latin typeface="Bahnschrift" panose="020B0502040204020203" pitchFamily="34" charset="0"/>
            </a:endParaRPr>
          </a:p>
          <a:p>
            <a:pPr marL="285750" indent="-285750">
              <a:buFont typeface="Arial" panose="020B0604020202020204" pitchFamily="34" charset="0"/>
              <a:buChar char="•"/>
            </a:pPr>
            <a:r>
              <a:rPr lang="en-GB" sz="3200" dirty="0">
                <a:latin typeface="Bahnschrift" panose="020B0502040204020203" pitchFamily="34" charset="0"/>
              </a:rPr>
              <a:t>tried to win </a:t>
            </a:r>
            <a:r>
              <a:rPr lang="en-GB" sz="3200" b="1" dirty="0">
                <a:latin typeface="Bahnschrift" panose="020B0502040204020203" pitchFamily="34" charset="0"/>
              </a:rPr>
              <a:t>territory. </a:t>
            </a:r>
          </a:p>
          <a:p>
            <a:pPr marL="285750" indent="-285750">
              <a:buFont typeface="Arial" panose="020B0604020202020204" pitchFamily="34" charset="0"/>
              <a:buChar char="•"/>
            </a:pPr>
            <a:r>
              <a:rPr lang="en-GB" sz="3200" dirty="0">
                <a:latin typeface="Bahnschrift" panose="020B0502040204020203" pitchFamily="34" charset="0"/>
              </a:rPr>
              <a:t>established fortified military bases called </a:t>
            </a:r>
            <a:r>
              <a:rPr lang="en-GB" sz="3200" b="1" dirty="0">
                <a:latin typeface="Bahnschrift" panose="020B0502040204020203" pitchFamily="34" charset="0"/>
              </a:rPr>
              <a:t>garrisons</a:t>
            </a:r>
          </a:p>
          <a:p>
            <a:pPr marL="285750" indent="-285750">
              <a:buFont typeface="Arial" panose="020B0604020202020204" pitchFamily="34" charset="0"/>
              <a:buChar char="•"/>
            </a:pPr>
            <a:r>
              <a:rPr lang="en-GB" sz="3200" dirty="0">
                <a:latin typeface="Bahnschrift" panose="020B0502040204020203" pitchFamily="34" charset="0"/>
              </a:rPr>
              <a:t>surrounded and </a:t>
            </a:r>
            <a:r>
              <a:rPr lang="en-GB" sz="3200" b="1" dirty="0">
                <a:latin typeface="Bahnschrift" panose="020B0502040204020203" pitchFamily="34" charset="0"/>
              </a:rPr>
              <a:t>besieged</a:t>
            </a:r>
            <a:r>
              <a:rPr lang="en-GB" sz="3200" dirty="0">
                <a:latin typeface="Bahnschrift" panose="020B0502040204020203" pitchFamily="34" charset="0"/>
              </a:rPr>
              <a:t> important places. </a:t>
            </a:r>
          </a:p>
          <a:p>
            <a:pPr marL="285750" indent="-285750">
              <a:buFont typeface="Arial" panose="020B0604020202020204" pitchFamily="34" charset="0"/>
              <a:buChar char="•"/>
            </a:pPr>
            <a:r>
              <a:rPr lang="en-GB" sz="3200" dirty="0">
                <a:latin typeface="Bahnschrift" panose="020B0502040204020203" pitchFamily="34" charset="0"/>
              </a:rPr>
              <a:t>sent armies marching around the country to find the enemy and fight battles. </a:t>
            </a:r>
          </a:p>
          <a:p>
            <a:endParaRPr lang="en-GB" sz="3200" dirty="0">
              <a:latin typeface="Bahnschrift" panose="020B0502040204020203" pitchFamily="34" charset="0"/>
            </a:endParaRPr>
          </a:p>
          <a:p>
            <a:r>
              <a:rPr lang="en-GB" sz="3200" b="1" dirty="0">
                <a:latin typeface="Bahnschrift" panose="020B0502040204020203" pitchFamily="34" charset="0"/>
              </a:rPr>
              <a:t>Many places were captured by each side in turn.</a:t>
            </a:r>
          </a:p>
          <a:p>
            <a:pPr marL="285750" indent="-285750">
              <a:buFont typeface="Arial" panose="020B0604020202020204" pitchFamily="34" charset="0"/>
              <a:buChar char="•"/>
            </a:pPr>
            <a:endParaRPr lang="en-GB" sz="3200" dirty="0">
              <a:latin typeface="Bahnschrift" panose="020B0502040204020203" pitchFamily="34" charset="0"/>
            </a:endParaRP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3998985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29484" y="83348"/>
            <a:ext cx="5009265" cy="5262979"/>
          </a:xfrm>
          <a:prstGeom prst="rect">
            <a:avLst/>
          </a:prstGeom>
          <a:noFill/>
        </p:spPr>
        <p:txBody>
          <a:bodyPr wrap="square" rtlCol="0">
            <a:spAutoFit/>
          </a:bodyPr>
          <a:lstStyle/>
          <a:p>
            <a:pPr algn="ctr"/>
            <a:r>
              <a:rPr lang="en-GB" sz="3200" b="1" dirty="0">
                <a:latin typeface="Bahnschrift" panose="020B0502040204020203" pitchFamily="34" charset="0"/>
              </a:rPr>
              <a:t>Ordinary People</a:t>
            </a:r>
          </a:p>
          <a:p>
            <a:endParaRPr lang="en-GB" sz="3200" b="1" dirty="0">
              <a:latin typeface="Bahnschrift" panose="020B0502040204020203" pitchFamily="34" charset="0"/>
            </a:endParaRPr>
          </a:p>
          <a:p>
            <a:r>
              <a:rPr lang="en-GB" sz="2400" dirty="0">
                <a:latin typeface="Bahnschrift" panose="020B0502040204020203" pitchFamily="34" charset="0"/>
              </a:rPr>
              <a:t>The war reached towns and villages all over the country. The fighting affected everyday life everywhere. </a:t>
            </a:r>
          </a:p>
          <a:p>
            <a:endParaRPr lang="en-GB" sz="3200" dirty="0">
              <a:latin typeface="Bahnschrift" panose="020B0502040204020203" pitchFamily="34" charset="0"/>
            </a:endParaRPr>
          </a:p>
          <a:p>
            <a:r>
              <a:rPr lang="en-GB" sz="2400" dirty="0">
                <a:latin typeface="Bahnschrift" panose="020B0502040204020203" pitchFamily="34" charset="0"/>
              </a:rPr>
              <a:t>People living near </a:t>
            </a:r>
            <a:r>
              <a:rPr lang="en-GB" sz="2400" b="1" dirty="0">
                <a:latin typeface="Bahnschrift" panose="020B0502040204020203" pitchFamily="34" charset="0"/>
              </a:rPr>
              <a:t>garrisons</a:t>
            </a:r>
            <a:r>
              <a:rPr lang="en-GB" sz="2400" dirty="0">
                <a:latin typeface="Bahnschrift" panose="020B0502040204020203" pitchFamily="34" charset="0"/>
              </a:rPr>
              <a:t> had to give the soldiers money, food and supplies, like clothes and horses.</a:t>
            </a:r>
          </a:p>
          <a:p>
            <a:endParaRPr lang="en-GB" sz="2400" dirty="0">
              <a:latin typeface="Bahnschrift" panose="020B0502040204020203" pitchFamily="34" charset="0"/>
            </a:endParaRPr>
          </a:p>
          <a:p>
            <a:r>
              <a:rPr lang="en-GB" sz="2400" dirty="0">
                <a:latin typeface="Bahnschrift" panose="020B0502040204020203" pitchFamily="34" charset="0"/>
              </a:rPr>
              <a:t>In some places people found they had to feed and supply both sides!</a:t>
            </a:r>
          </a:p>
        </p:txBody>
      </p:sp>
      <p:pic>
        <p:nvPicPr>
          <p:cNvPr id="3" name="Picture 2"/>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4" name="Group 3"/>
          <p:cNvGrpSpPr/>
          <p:nvPr/>
        </p:nvGrpSpPr>
        <p:grpSpPr>
          <a:xfrm>
            <a:off x="8172441" y="5674657"/>
            <a:ext cx="2123458" cy="1198861"/>
            <a:chOff x="8172441" y="5674657"/>
            <a:chExt cx="2123458" cy="1198861"/>
          </a:xfrm>
        </p:grpSpPr>
        <p:pic>
          <p:nvPicPr>
            <p:cNvPr id="5" name="Picture 4"/>
            <p:cNvPicPr>
              <a:picLocks noChangeAspect="1"/>
            </p:cNvPicPr>
            <p:nvPr/>
          </p:nvPicPr>
          <p:blipFill>
            <a:blip r:embed="rId3"/>
            <a:stretch>
              <a:fillRect/>
            </a:stretch>
          </p:blipFill>
          <p:spPr>
            <a:xfrm>
              <a:off x="9381420" y="5709130"/>
              <a:ext cx="914479" cy="10973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9" name="Picture 8" descr="A picture containing text, toy, doll&#10;&#10;Description automatically generated">
            <a:extLst>
              <a:ext uri="{FF2B5EF4-FFF2-40B4-BE49-F238E27FC236}">
                <a16:creationId xmlns:a16="http://schemas.microsoft.com/office/drawing/2014/main" id="{731C600A-74A1-44E6-BEBF-5900A1CF12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0150" y="238951"/>
            <a:ext cx="7181850" cy="5150780"/>
          </a:xfrm>
          <a:prstGeom prst="rect">
            <a:avLst/>
          </a:prstGeom>
          <a:effectLst>
            <a:softEdge rad="317500"/>
          </a:effectLst>
        </p:spPr>
      </p:pic>
    </p:spTree>
    <p:extLst>
      <p:ext uri="{BB962C8B-B14F-4D97-AF65-F5344CB8AC3E}">
        <p14:creationId xmlns:p14="http://schemas.microsoft.com/office/powerpoint/2010/main" val="3339273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Rounded Rectangle 8"/>
          <p:cNvSpPr/>
          <p:nvPr/>
        </p:nvSpPr>
        <p:spPr>
          <a:xfrm>
            <a:off x="2104013" y="1133762"/>
            <a:ext cx="7956885" cy="412468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648582" y="1253817"/>
            <a:ext cx="7170822" cy="4523873"/>
          </a:xfrm>
        </p:spPr>
        <p:txBody>
          <a:bodyPr>
            <a:normAutofit/>
          </a:bodyPr>
          <a:lstStyle/>
          <a:p>
            <a:r>
              <a:rPr lang="en-GB" sz="3600" dirty="0">
                <a:latin typeface="Bahnschrift" panose="020B0502040204020203" pitchFamily="34" charset="0"/>
              </a:rPr>
              <a:t>‘ ..a ruined county.. no man has anything to call his own or assure himself a quiet night’s sleep, they are so surrounded with garrisons both of the King’s and the Parliament’s.  What one leaves the other takes..</a:t>
            </a:r>
            <a:br>
              <a:rPr lang="en-GB" dirty="0"/>
            </a:br>
            <a:endParaRPr lang="en-GB" sz="3200" dirty="0"/>
          </a:p>
        </p:txBody>
      </p:sp>
      <p:sp>
        <p:nvSpPr>
          <p:cNvPr id="3" name="TextBox 2"/>
          <p:cNvSpPr txBox="1"/>
          <p:nvPr/>
        </p:nvSpPr>
        <p:spPr>
          <a:xfrm>
            <a:off x="2540000" y="450667"/>
            <a:ext cx="9652000" cy="461665"/>
          </a:xfrm>
          <a:prstGeom prst="rect">
            <a:avLst/>
          </a:prstGeom>
          <a:noFill/>
        </p:spPr>
        <p:txBody>
          <a:bodyPr wrap="square" rtlCol="0">
            <a:spAutoFit/>
          </a:bodyPr>
          <a:lstStyle/>
          <a:p>
            <a:r>
              <a:rPr lang="en-GB" sz="2400" dirty="0">
                <a:latin typeface="Bahnschrift" panose="020B0502040204020203" pitchFamily="34" charset="0"/>
              </a:rPr>
              <a:t>In 1644, Lincolnshire was described as </a:t>
            </a:r>
          </a:p>
        </p:txBody>
      </p:sp>
      <p:pic>
        <p:nvPicPr>
          <p:cNvPr id="4" name="Picture 3"/>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5" name="Group 4"/>
          <p:cNvGrpSpPr/>
          <p:nvPr/>
        </p:nvGrpSpPr>
        <p:grpSpPr>
          <a:xfrm>
            <a:off x="8172441" y="5674657"/>
            <a:ext cx="2123458" cy="1198861"/>
            <a:chOff x="8172441" y="5674657"/>
            <a:chExt cx="2123458" cy="1198861"/>
          </a:xfrm>
        </p:grpSpPr>
        <p:pic>
          <p:nvPicPr>
            <p:cNvPr id="6" name="Picture 5"/>
            <p:cNvPicPr>
              <a:picLocks noChangeAspect="1"/>
            </p:cNvPicPr>
            <p:nvPr/>
          </p:nvPicPr>
          <p:blipFill>
            <a:blip r:embed="rId5"/>
            <a:stretch>
              <a:fillRect/>
            </a:stretch>
          </p:blipFill>
          <p:spPr>
            <a:xfrm>
              <a:off x="9381420" y="5709130"/>
              <a:ext cx="914479" cy="109737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grpSp>
        <p:nvGrpSpPr>
          <p:cNvPr id="10" name="Group 9">
            <a:extLst>
              <a:ext uri="{FF2B5EF4-FFF2-40B4-BE49-F238E27FC236}">
                <a16:creationId xmlns:a16="http://schemas.microsoft.com/office/drawing/2014/main" id="{19EABD36-91F7-4808-9EEE-A1906E3D4A86}"/>
              </a:ext>
            </a:extLst>
          </p:cNvPr>
          <p:cNvGrpSpPr/>
          <p:nvPr/>
        </p:nvGrpSpPr>
        <p:grpSpPr>
          <a:xfrm>
            <a:off x="10829925" y="4459229"/>
            <a:ext cx="1085849" cy="1027346"/>
            <a:chOff x="9010650" y="4052498"/>
            <a:chExt cx="1085849" cy="1027346"/>
          </a:xfrm>
        </p:grpSpPr>
        <p:sp>
          <p:nvSpPr>
            <p:cNvPr id="11" name="Rectangle: Rounded Corners 10">
              <a:extLst>
                <a:ext uri="{FF2B5EF4-FFF2-40B4-BE49-F238E27FC236}">
                  <a16:creationId xmlns:a16="http://schemas.microsoft.com/office/drawing/2014/main" id="{DD3D3CE3-36E2-4336-A9FF-6A87FAFBE0C7}"/>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7F651B8-04C6-4076-8E06-061EC17E5379}"/>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8" name="Civil War Centre_Fight The Battle Of Gainsborough_Slide 43 Lincolnshire">
            <a:hlinkClick r:id="" action="ppaction://media"/>
            <a:extLst>
              <a:ext uri="{FF2B5EF4-FFF2-40B4-BE49-F238E27FC236}">
                <a16:creationId xmlns:a16="http://schemas.microsoft.com/office/drawing/2014/main" id="{CC2901B4-96AC-40E5-8D54-B189977C66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9649" y="4585282"/>
            <a:ext cx="406400" cy="406400"/>
          </a:xfrm>
          <a:prstGeom prst="rect">
            <a:avLst/>
          </a:prstGeom>
        </p:spPr>
      </p:pic>
    </p:spTree>
    <p:extLst>
      <p:ext uri="{BB962C8B-B14F-4D97-AF65-F5344CB8AC3E}">
        <p14:creationId xmlns:p14="http://schemas.microsoft.com/office/powerpoint/2010/main" val="230609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3749" y="1651749"/>
            <a:ext cx="6052538" cy="2874378"/>
          </a:xfrm>
        </p:spPr>
        <p:txBody>
          <a:bodyPr>
            <a:normAutofit/>
          </a:bodyPr>
          <a:lstStyle/>
          <a:p>
            <a:pPr algn="l"/>
            <a:r>
              <a:rPr lang="en-GB" sz="4200" dirty="0">
                <a:latin typeface="Bahnschrift" panose="020B0502040204020203" pitchFamily="34" charset="0"/>
              </a:rPr>
              <a:t>Gainsborough’s river and crossroads connect it with important places. </a:t>
            </a:r>
          </a:p>
          <a:p>
            <a:endParaRPr lang="en-GB" sz="3600" dirty="0">
              <a:solidFill>
                <a:srgbClr val="FF0000"/>
              </a:solidFill>
            </a:endParaRPr>
          </a:p>
          <a:p>
            <a:endParaRPr lang="en-GB"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6161" y="-63595"/>
            <a:ext cx="4928951" cy="6305067"/>
          </a:xfrm>
          <a:prstGeom prst="rect">
            <a:avLst/>
          </a:prstGeom>
          <a:effectLst>
            <a:softEdge rad="317500"/>
          </a:effectLst>
        </p:spPr>
      </p:pic>
      <p:pic>
        <p:nvPicPr>
          <p:cNvPr id="14" name="Picture 13"/>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5" name="Group 14"/>
          <p:cNvGrpSpPr/>
          <p:nvPr/>
        </p:nvGrpSpPr>
        <p:grpSpPr>
          <a:xfrm>
            <a:off x="8172441" y="5674657"/>
            <a:ext cx="2123458" cy="1198861"/>
            <a:chOff x="8172441" y="5674657"/>
            <a:chExt cx="2123458" cy="1198861"/>
          </a:xfrm>
        </p:grpSpPr>
        <p:pic>
          <p:nvPicPr>
            <p:cNvPr id="20" name="Picture 19"/>
            <p:cNvPicPr>
              <a:picLocks noChangeAspect="1"/>
            </p:cNvPicPr>
            <p:nvPr/>
          </p:nvPicPr>
          <p:blipFill>
            <a:blip r:embed="rId4"/>
            <a:stretch>
              <a:fillRect/>
            </a:stretch>
          </p:blipFill>
          <p:spPr>
            <a:xfrm>
              <a:off x="9381420" y="5709130"/>
              <a:ext cx="914479" cy="1097375"/>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spTree>
    <p:extLst>
      <p:ext uri="{BB962C8B-B14F-4D97-AF65-F5344CB8AC3E}">
        <p14:creationId xmlns:p14="http://schemas.microsoft.com/office/powerpoint/2010/main" val="1697282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5369" y="862905"/>
            <a:ext cx="7251815" cy="1449031"/>
          </a:xfrm>
        </p:spPr>
        <p:txBody>
          <a:bodyPr>
            <a:normAutofit/>
          </a:bodyPr>
          <a:lstStyle/>
          <a:p>
            <a:pPr algn="l"/>
            <a:r>
              <a:rPr lang="en-GB" sz="2800" dirty="0">
                <a:latin typeface="Bahnschrift" panose="020B0502040204020203" pitchFamily="34" charset="0"/>
              </a:rPr>
              <a:t>Royalist soldiers from Newark take control of the town.</a:t>
            </a:r>
          </a:p>
        </p:txBody>
      </p:sp>
      <p:grpSp>
        <p:nvGrpSpPr>
          <p:cNvPr id="20" name="Group 19"/>
          <p:cNvGrpSpPr/>
          <p:nvPr/>
        </p:nvGrpSpPr>
        <p:grpSpPr>
          <a:xfrm>
            <a:off x="2802889" y="2020534"/>
            <a:ext cx="4191469" cy="2608616"/>
            <a:chOff x="2802889" y="2020534"/>
            <a:chExt cx="4191469" cy="2608616"/>
          </a:xfrm>
        </p:grpSpPr>
        <p:sp>
          <p:nvSpPr>
            <p:cNvPr id="19" name="Rounded Rectangular Callout 18"/>
            <p:cNvSpPr/>
            <p:nvPr/>
          </p:nvSpPr>
          <p:spPr>
            <a:xfrm>
              <a:off x="2802889" y="2020534"/>
              <a:ext cx="4191469" cy="2608616"/>
            </a:xfrm>
            <a:prstGeom prst="wedgeRoundRectCallout">
              <a:avLst>
                <a:gd name="adj1" fmla="val -66038"/>
                <a:gd name="adj2" fmla="val 25602"/>
                <a:gd name="adj3" fmla="val 16667"/>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967541" y="2540012"/>
              <a:ext cx="4026816" cy="1569660"/>
            </a:xfrm>
            <a:prstGeom prst="rect">
              <a:avLst/>
            </a:prstGeom>
            <a:noFill/>
          </p:spPr>
          <p:txBody>
            <a:bodyPr wrap="square" rtlCol="0">
              <a:spAutoFit/>
            </a:bodyPr>
            <a:lstStyle/>
            <a:p>
              <a:r>
                <a:rPr lang="en-GB" sz="2400" dirty="0">
                  <a:latin typeface="Bahnschrift" panose="020B0502040204020203" pitchFamily="34" charset="0"/>
                </a:rPr>
                <a:t>The Royalists are attacking our soldiers. They are even stealing our gunpowder! </a:t>
              </a:r>
            </a:p>
            <a:p>
              <a:r>
                <a:rPr lang="en-GB" sz="2400" dirty="0">
                  <a:latin typeface="Bahnschrift" panose="020B0502040204020203" pitchFamily="34" charset="0"/>
                </a:rPr>
                <a:t>Something must be done!</a:t>
              </a:r>
            </a:p>
          </p:txBody>
        </p:sp>
      </p:gr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8661" y="641753"/>
            <a:ext cx="4659916" cy="3856959"/>
          </a:xfrm>
          <a:prstGeom prst="rect">
            <a:avLst/>
          </a:prstGeom>
          <a:effectLst>
            <a:softEdge rad="317500"/>
          </a:effectLst>
        </p:spPr>
      </p:pic>
      <p:pic>
        <p:nvPicPr>
          <p:cNvPr id="13" name="Picture 12"/>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4" name="Group 13"/>
          <p:cNvGrpSpPr/>
          <p:nvPr/>
        </p:nvGrpSpPr>
        <p:grpSpPr>
          <a:xfrm>
            <a:off x="8172441" y="5674657"/>
            <a:ext cx="2123458" cy="1198861"/>
            <a:chOff x="8172441" y="5674657"/>
            <a:chExt cx="2123458" cy="1198861"/>
          </a:xfrm>
        </p:grpSpPr>
        <p:pic>
          <p:nvPicPr>
            <p:cNvPr id="15" name="Picture 14"/>
            <p:cNvPicPr>
              <a:picLocks noChangeAspect="1"/>
            </p:cNvPicPr>
            <p:nvPr/>
          </p:nvPicPr>
          <p:blipFill>
            <a:blip r:embed="rId4"/>
            <a:stretch>
              <a:fillRect/>
            </a:stretch>
          </p:blipFill>
          <p:spPr>
            <a:xfrm>
              <a:off x="9381420" y="5709130"/>
              <a:ext cx="914479" cy="1097375"/>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7" name="Picture 16" descr="C:\Users\deniseg\AppData\Local\Temp\Temp1_Final Files colour.zip\Puritan 300.jpg"/>
          <p:cNvPicPr/>
          <p:nvPr/>
        </p:nvPicPr>
        <p:blipFill rotWithShape="1">
          <a:blip r:embed="rId6" cstate="screen">
            <a:extLst>
              <a:ext uri="{BEBA8EAE-BF5A-486C-A8C5-ECC9F3942E4B}">
                <a14:imgProps xmlns:a14="http://schemas.microsoft.com/office/drawing/2010/main">
                  <a14:imgLayer r:embed="rId7">
                    <a14:imgEffect>
                      <a14:backgroundRemoval t="744" b="99384" l="3763" r="94788"/>
                    </a14:imgEffect>
                  </a14:imgLayer>
                </a14:imgProps>
              </a:ext>
              <a:ext uri="{28A0092B-C50C-407E-A947-70E740481C1C}">
                <a14:useLocalDpi xmlns:a14="http://schemas.microsoft.com/office/drawing/2010/main"/>
              </a:ext>
            </a:extLst>
          </a:blip>
          <a:srcRect l="38481" r="26447" b="67863"/>
          <a:stretch/>
        </p:blipFill>
        <p:spPr bwMode="auto">
          <a:xfrm flipH="1">
            <a:off x="-27088" y="2020534"/>
            <a:ext cx="2994629" cy="3604411"/>
          </a:xfrm>
          <a:prstGeom prst="rect">
            <a:avLst/>
          </a:prstGeom>
          <a:noFill/>
          <a:ln>
            <a:noFill/>
          </a:ln>
        </p:spPr>
      </p:pic>
      <p:sp>
        <p:nvSpPr>
          <p:cNvPr id="18" name="Rectangle 17"/>
          <p:cNvSpPr/>
          <p:nvPr/>
        </p:nvSpPr>
        <p:spPr>
          <a:xfrm>
            <a:off x="235369" y="103231"/>
            <a:ext cx="7937072" cy="584775"/>
          </a:xfrm>
          <a:prstGeom prst="rect">
            <a:avLst/>
          </a:prstGeom>
        </p:spPr>
        <p:txBody>
          <a:bodyPr wrap="square">
            <a:spAutoFit/>
          </a:bodyPr>
          <a:lstStyle/>
          <a:p>
            <a:r>
              <a:rPr lang="en-GB" sz="3200" b="1" dirty="0">
                <a:latin typeface="Bahnschrift" panose="020B0502040204020203" pitchFamily="34" charset="0"/>
              </a:rPr>
              <a:t>March 1643: </a:t>
            </a:r>
            <a:r>
              <a:rPr lang="en-GB" sz="2800" b="1" dirty="0">
                <a:latin typeface="Bahnschrift" panose="020B0502040204020203" pitchFamily="34" charset="0"/>
              </a:rPr>
              <a:t>Gainsborough becomes Royalist!</a:t>
            </a:r>
            <a:endParaRPr lang="en-GB" b="1" dirty="0">
              <a:latin typeface="Bahnschrift" panose="020B0502040204020203" pitchFamily="34" charset="0"/>
            </a:endParaRPr>
          </a:p>
        </p:txBody>
      </p:sp>
    </p:spTree>
    <p:extLst>
      <p:ext uri="{BB962C8B-B14F-4D97-AF65-F5344CB8AC3E}">
        <p14:creationId xmlns:p14="http://schemas.microsoft.com/office/powerpoint/2010/main" val="252782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840509" y="1440873"/>
            <a:ext cx="9162473" cy="800219"/>
          </a:xfrm>
          <a:prstGeom prst="rect">
            <a:avLst/>
          </a:prstGeom>
          <a:noFill/>
        </p:spPr>
        <p:txBody>
          <a:bodyPr wrap="square" rtlCol="0">
            <a:spAutoFit/>
          </a:bodyPr>
          <a:lstStyle/>
          <a:p>
            <a:endParaRPr lang="en-GB" sz="2800" dirty="0"/>
          </a:p>
          <a:p>
            <a:endParaRPr lang="en-GB" dirty="0"/>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2272" y="246583"/>
            <a:ext cx="4396546" cy="3638970"/>
          </a:xfrm>
          <a:prstGeom prst="rect">
            <a:avLst/>
          </a:prstGeom>
          <a:effectLst>
            <a:softEdge rad="317500"/>
          </a:effectLst>
        </p:spPr>
      </p:pic>
      <p:pic>
        <p:nvPicPr>
          <p:cNvPr id="13" name="Picture 12"/>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14" name="Group 13"/>
          <p:cNvGrpSpPr/>
          <p:nvPr/>
        </p:nvGrpSpPr>
        <p:grpSpPr>
          <a:xfrm>
            <a:off x="8172441" y="5674657"/>
            <a:ext cx="2123458" cy="1198861"/>
            <a:chOff x="8172441" y="5674657"/>
            <a:chExt cx="2123458" cy="1198861"/>
          </a:xfrm>
        </p:grpSpPr>
        <p:pic>
          <p:nvPicPr>
            <p:cNvPr id="15" name="Picture 14"/>
            <p:cNvPicPr>
              <a:picLocks noChangeAspect="1"/>
            </p:cNvPicPr>
            <p:nvPr/>
          </p:nvPicPr>
          <p:blipFill>
            <a:blip r:embed="rId6"/>
            <a:stretch>
              <a:fillRect/>
            </a:stretch>
          </p:blipFill>
          <p:spPr>
            <a:xfrm>
              <a:off x="9381420" y="5709130"/>
              <a:ext cx="914479" cy="1097375"/>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7" name="Picture 16" descr="C:\Users\deniseg\AppData\Local\Temp\Temp1_Final Files colour.zip\Puritan 300.jpg"/>
          <p:cNvPicPr/>
          <p:nvPr/>
        </p:nvPicPr>
        <p:blipFill rotWithShape="1">
          <a:blip r:embed="rId8" cstate="screen">
            <a:extLst>
              <a:ext uri="{BEBA8EAE-BF5A-486C-A8C5-ECC9F3942E4B}">
                <a14:imgProps xmlns:a14="http://schemas.microsoft.com/office/drawing/2010/main">
                  <a14:imgLayer r:embed="rId9">
                    <a14:imgEffect>
                      <a14:backgroundRemoval t="744" b="99384" l="3763" r="94788"/>
                    </a14:imgEffect>
                  </a14:imgLayer>
                </a14:imgProps>
              </a:ext>
              <a:ext uri="{28A0092B-C50C-407E-A947-70E740481C1C}">
                <a14:useLocalDpi xmlns:a14="http://schemas.microsoft.com/office/drawing/2010/main"/>
              </a:ext>
            </a:extLst>
          </a:blip>
          <a:srcRect l="38481" r="26447" b="67863"/>
          <a:stretch/>
        </p:blipFill>
        <p:spPr bwMode="auto">
          <a:xfrm flipH="1">
            <a:off x="39094" y="2988890"/>
            <a:ext cx="2276594" cy="2685767"/>
          </a:xfrm>
          <a:prstGeom prst="rect">
            <a:avLst/>
          </a:prstGeom>
          <a:noFill/>
          <a:ln>
            <a:noFill/>
          </a:ln>
        </p:spPr>
      </p:pic>
      <p:sp>
        <p:nvSpPr>
          <p:cNvPr id="19" name="Rectangle 18"/>
          <p:cNvSpPr/>
          <p:nvPr/>
        </p:nvSpPr>
        <p:spPr>
          <a:xfrm>
            <a:off x="417887" y="218623"/>
            <a:ext cx="7754554" cy="1231106"/>
          </a:xfrm>
          <a:prstGeom prst="rect">
            <a:avLst/>
          </a:prstGeom>
        </p:spPr>
        <p:txBody>
          <a:bodyPr wrap="square">
            <a:spAutoFit/>
          </a:bodyPr>
          <a:lstStyle/>
          <a:p>
            <a:r>
              <a:rPr lang="en-GB" sz="2800" b="1" dirty="0">
                <a:latin typeface="Bahnschrift" panose="020B0502040204020203" pitchFamily="34" charset="0"/>
              </a:rPr>
              <a:t>July 1643 : Gainsborough becomes Parliamentarian!</a:t>
            </a:r>
          </a:p>
          <a:p>
            <a:endParaRPr lang="en-GB" dirty="0">
              <a:latin typeface="Bahnschrift" panose="020B0502040204020203" pitchFamily="34" charset="0"/>
            </a:endParaRPr>
          </a:p>
        </p:txBody>
      </p:sp>
      <p:sp>
        <p:nvSpPr>
          <p:cNvPr id="20" name="Rectangle 19"/>
          <p:cNvSpPr/>
          <p:nvPr/>
        </p:nvSpPr>
        <p:spPr>
          <a:xfrm>
            <a:off x="417887" y="1425355"/>
            <a:ext cx="6096000" cy="954107"/>
          </a:xfrm>
          <a:prstGeom prst="rect">
            <a:avLst/>
          </a:prstGeom>
        </p:spPr>
        <p:txBody>
          <a:bodyPr>
            <a:spAutoFit/>
          </a:bodyPr>
          <a:lstStyle/>
          <a:p>
            <a:r>
              <a:rPr lang="en-GB" sz="2800" dirty="0">
                <a:latin typeface="Bahnschrift" panose="020B0502040204020203" pitchFamily="34" charset="0"/>
              </a:rPr>
              <a:t>Parliament sends Lord Willoughby to capture Gainsborough</a:t>
            </a:r>
          </a:p>
        </p:txBody>
      </p:sp>
      <p:sp>
        <p:nvSpPr>
          <p:cNvPr id="22" name="Rounded Rectangular Callout 21"/>
          <p:cNvSpPr/>
          <p:nvPr/>
        </p:nvSpPr>
        <p:spPr>
          <a:xfrm>
            <a:off x="2842978" y="2482275"/>
            <a:ext cx="4438516" cy="3004300"/>
          </a:xfrm>
          <a:prstGeom prst="wedgeRoundRectCallout">
            <a:avLst>
              <a:gd name="adj1" fmla="val -66038"/>
              <a:gd name="adj2" fmla="val 25602"/>
              <a:gd name="adj3" fmla="val 16667"/>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279514" y="2615444"/>
            <a:ext cx="3882437" cy="2677656"/>
          </a:xfrm>
          <a:prstGeom prst="rect">
            <a:avLst/>
          </a:prstGeom>
          <a:noFill/>
        </p:spPr>
        <p:txBody>
          <a:bodyPr wrap="square" rtlCol="0">
            <a:spAutoFit/>
          </a:bodyPr>
          <a:lstStyle/>
          <a:p>
            <a:r>
              <a:rPr lang="en-GB" sz="2400" dirty="0"/>
              <a:t>We captured the Earl of Kingston, the Royalist governor of Gainsborough, and sailed him down the river to Hull.  On the way, he was cut in half by a cannonball, fired by his own side! </a:t>
            </a:r>
          </a:p>
        </p:txBody>
      </p:sp>
      <p:grpSp>
        <p:nvGrpSpPr>
          <p:cNvPr id="6" name="Group 5">
            <a:extLst>
              <a:ext uri="{FF2B5EF4-FFF2-40B4-BE49-F238E27FC236}">
                <a16:creationId xmlns:a16="http://schemas.microsoft.com/office/drawing/2014/main" id="{1DAFCA0E-F0BE-4B05-A07E-D5AEC8BE5191}"/>
              </a:ext>
            </a:extLst>
          </p:cNvPr>
          <p:cNvGrpSpPr/>
          <p:nvPr/>
        </p:nvGrpSpPr>
        <p:grpSpPr>
          <a:xfrm>
            <a:off x="10829925" y="4459229"/>
            <a:ext cx="1085849" cy="1027346"/>
            <a:chOff x="9010650" y="4052498"/>
            <a:chExt cx="1085849" cy="1027346"/>
          </a:xfrm>
        </p:grpSpPr>
        <p:sp>
          <p:nvSpPr>
            <p:cNvPr id="4" name="Rectangle: Rounded Corners 3">
              <a:extLst>
                <a:ext uri="{FF2B5EF4-FFF2-40B4-BE49-F238E27FC236}">
                  <a16:creationId xmlns:a16="http://schemas.microsoft.com/office/drawing/2014/main" id="{235DD227-6680-4C43-B609-CD7D8B59CA24}"/>
                </a:ext>
              </a:extLst>
            </p:cNvPr>
            <p:cNvSpPr/>
            <p:nvPr/>
          </p:nvSpPr>
          <p:spPr>
            <a:xfrm>
              <a:off x="9010650" y="4052498"/>
              <a:ext cx="1085849" cy="10273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1B9764B-AD98-41FF-893A-D45C470AFC85}"/>
                </a:ext>
              </a:extLst>
            </p:cNvPr>
            <p:cNvSpPr txBox="1"/>
            <p:nvPr/>
          </p:nvSpPr>
          <p:spPr>
            <a:xfrm>
              <a:off x="9042327" y="4489036"/>
              <a:ext cx="1022494" cy="523220"/>
            </a:xfrm>
            <a:prstGeom prst="rect">
              <a:avLst/>
            </a:prstGeom>
            <a:noFill/>
          </p:spPr>
          <p:txBody>
            <a:bodyPr wrap="square" rtlCol="0">
              <a:spAutoFit/>
            </a:bodyPr>
            <a:lstStyle/>
            <a:p>
              <a:pPr algn="ctr"/>
              <a:r>
                <a:rPr lang="en-GB" sz="1400" dirty="0">
                  <a:solidFill>
                    <a:schemeClr val="bg1"/>
                  </a:solidFill>
                  <a:latin typeface="Bahnschrift" panose="020B0502040204020203" pitchFamily="34" charset="0"/>
                </a:rPr>
                <a:t>Click here to listen </a:t>
              </a:r>
            </a:p>
          </p:txBody>
        </p:sp>
      </p:grpSp>
      <p:pic>
        <p:nvPicPr>
          <p:cNvPr id="3" name="Civil War Centre_Fight The Battle Of Gainsborough_The Earl of Kingston Story">
            <a:hlinkClick r:id="" action="ppaction://media"/>
            <a:extLst>
              <a:ext uri="{FF2B5EF4-FFF2-40B4-BE49-F238E27FC236}">
                <a16:creationId xmlns:a16="http://schemas.microsoft.com/office/drawing/2014/main" id="{CBC87F8D-EEB8-4BAB-BEC6-D07DA24BBDA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9649" y="4502753"/>
            <a:ext cx="406400" cy="406400"/>
          </a:xfrm>
          <a:prstGeom prst="rect">
            <a:avLst/>
          </a:prstGeom>
        </p:spPr>
      </p:pic>
    </p:spTree>
    <p:extLst>
      <p:ext uri="{BB962C8B-B14F-4D97-AF65-F5344CB8AC3E}">
        <p14:creationId xmlns:p14="http://schemas.microsoft.com/office/powerpoint/2010/main" val="5113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5823284" y="966204"/>
            <a:ext cx="5213684" cy="3077766"/>
          </a:xfrm>
          <a:prstGeom prst="rect">
            <a:avLst/>
          </a:prstGeom>
          <a:noFill/>
        </p:spPr>
        <p:txBody>
          <a:bodyPr wrap="square" rtlCol="0">
            <a:spAutoFit/>
          </a:bodyPr>
          <a:lstStyle/>
          <a:p>
            <a:r>
              <a:rPr lang="en-GB" sz="3200" b="1" dirty="0">
                <a:latin typeface="Bahnschrift" panose="020B0502040204020203" pitchFamily="34" charset="0"/>
              </a:rPr>
              <a:t>July 1643 The Royalists want Gainsborough back! </a:t>
            </a:r>
          </a:p>
          <a:p>
            <a:endParaRPr lang="en-GB" sz="2800" dirty="0">
              <a:latin typeface="Bahnschrift" panose="020B0502040204020203" pitchFamily="34" charset="0"/>
            </a:endParaRPr>
          </a:p>
          <a:p>
            <a:r>
              <a:rPr lang="en-GB" sz="2800" dirty="0">
                <a:latin typeface="Bahnschrift" panose="020B0502040204020203" pitchFamily="34" charset="0"/>
              </a:rPr>
              <a:t>They send Charles Cavendish to surround Gainsborough and force it to surrender. </a:t>
            </a:r>
          </a:p>
          <a:p>
            <a:endParaRPr lang="en-GB" dirty="0"/>
          </a:p>
        </p:txBody>
      </p:sp>
      <p:pic>
        <p:nvPicPr>
          <p:cNvPr id="5" name="Picture 4"/>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6" name="Group 5"/>
          <p:cNvGrpSpPr/>
          <p:nvPr/>
        </p:nvGrpSpPr>
        <p:grpSpPr>
          <a:xfrm>
            <a:off x="8172441" y="5674657"/>
            <a:ext cx="2123458" cy="1198861"/>
            <a:chOff x="8172441" y="5674657"/>
            <a:chExt cx="2123458" cy="1198861"/>
          </a:xfrm>
        </p:grpSpPr>
        <p:pic>
          <p:nvPicPr>
            <p:cNvPr id="7" name="Picture 6"/>
            <p:cNvPicPr>
              <a:picLocks noChangeAspect="1"/>
            </p:cNvPicPr>
            <p:nvPr/>
          </p:nvPicPr>
          <p:blipFill>
            <a:blip r:embed="rId3"/>
            <a:stretch>
              <a:fillRect/>
            </a:stretch>
          </p:blipFill>
          <p:spPr>
            <a:xfrm>
              <a:off x="9381420" y="5709130"/>
              <a:ext cx="914479" cy="109737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0" name="Picture 9"/>
          <p:cNvPicPr>
            <a:picLocks noChangeAspect="1"/>
          </p:cNvPicPr>
          <p:nvPr/>
        </p:nvPicPr>
        <p:blipFill>
          <a:blip r:embed="rId5"/>
          <a:stretch>
            <a:fillRect/>
          </a:stretch>
        </p:blipFill>
        <p:spPr>
          <a:xfrm flipH="1">
            <a:off x="1119815" y="0"/>
            <a:ext cx="3965533" cy="6075493"/>
          </a:xfrm>
          <a:prstGeom prst="rect">
            <a:avLst/>
          </a:prstGeom>
        </p:spPr>
      </p:pic>
    </p:spTree>
    <p:extLst>
      <p:ext uri="{BB962C8B-B14F-4D97-AF65-F5344CB8AC3E}">
        <p14:creationId xmlns:p14="http://schemas.microsoft.com/office/powerpoint/2010/main" val="121352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1" name="Picture 10" descr="Diagram, engineering drawing, map&#10;&#10;Description automatically generated">
            <a:extLst>
              <a:ext uri="{FF2B5EF4-FFF2-40B4-BE49-F238E27FC236}">
                <a16:creationId xmlns:a16="http://schemas.microsoft.com/office/drawing/2014/main" id="{E17A6378-9C69-46F4-9124-6313358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7307" y="-175127"/>
            <a:ext cx="7961261" cy="5892713"/>
          </a:xfrm>
          <a:prstGeom prst="rect">
            <a:avLst/>
          </a:prstGeom>
          <a:effectLst>
            <a:softEdge rad="317500"/>
          </a:effectLst>
        </p:spPr>
      </p:pic>
      <p:sp>
        <p:nvSpPr>
          <p:cNvPr id="3" name="Rectangular Callout 2"/>
          <p:cNvSpPr/>
          <p:nvPr/>
        </p:nvSpPr>
        <p:spPr>
          <a:xfrm>
            <a:off x="577516" y="609600"/>
            <a:ext cx="4459705" cy="2695074"/>
          </a:xfrm>
          <a:prstGeom prst="wedgeRectCallout">
            <a:avLst>
              <a:gd name="adj1" fmla="val -2488"/>
              <a:gd name="adj2" fmla="val 77381"/>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171383" y="782122"/>
            <a:ext cx="4122512" cy="2646878"/>
          </a:xfrm>
          <a:prstGeom prst="rect">
            <a:avLst/>
          </a:prstGeom>
          <a:noFill/>
        </p:spPr>
        <p:txBody>
          <a:bodyPr wrap="square" rtlCol="0">
            <a:spAutoFit/>
          </a:bodyPr>
          <a:lstStyle/>
          <a:p>
            <a:r>
              <a:rPr lang="en-GB" sz="3200" b="1" dirty="0">
                <a:latin typeface="Bahnschrift" panose="020B0502040204020203" pitchFamily="34" charset="0"/>
              </a:rPr>
              <a:t>This is called a </a:t>
            </a:r>
          </a:p>
          <a:p>
            <a:endParaRPr lang="en-GB" sz="2800" dirty="0">
              <a:latin typeface="Bahnschrift" panose="020B0502040204020203" pitchFamily="34" charset="0"/>
            </a:endParaRPr>
          </a:p>
          <a:p>
            <a:r>
              <a:rPr lang="en-GB" sz="8800" b="1" dirty="0">
                <a:latin typeface="Bahnschrift" panose="020B0502040204020203" pitchFamily="34" charset="0"/>
              </a:rPr>
              <a:t>SIEGE</a:t>
            </a:r>
          </a:p>
          <a:p>
            <a:endParaRPr lang="en-GB" dirty="0"/>
          </a:p>
        </p:txBody>
      </p:sp>
      <p:pic>
        <p:nvPicPr>
          <p:cNvPr id="5" name="Picture 4"/>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087" y="5624945"/>
            <a:ext cx="12219087" cy="1233055"/>
          </a:xfrm>
          <a:prstGeom prst="rect">
            <a:avLst/>
          </a:prstGeom>
          <a:solidFill>
            <a:srgbClr val="77CFE5"/>
          </a:solidFill>
        </p:spPr>
      </p:pic>
      <p:grpSp>
        <p:nvGrpSpPr>
          <p:cNvPr id="6" name="Group 5"/>
          <p:cNvGrpSpPr/>
          <p:nvPr/>
        </p:nvGrpSpPr>
        <p:grpSpPr>
          <a:xfrm>
            <a:off x="8172441" y="5674657"/>
            <a:ext cx="2123458" cy="1198861"/>
            <a:chOff x="8172441" y="5674657"/>
            <a:chExt cx="2123458" cy="1198861"/>
          </a:xfrm>
        </p:grpSpPr>
        <p:pic>
          <p:nvPicPr>
            <p:cNvPr id="7" name="Picture 6"/>
            <p:cNvPicPr>
              <a:picLocks noChangeAspect="1"/>
            </p:cNvPicPr>
            <p:nvPr/>
          </p:nvPicPr>
          <p:blipFill>
            <a:blip r:embed="rId4"/>
            <a:stretch>
              <a:fillRect/>
            </a:stretch>
          </p:blipFill>
          <p:spPr>
            <a:xfrm>
              <a:off x="9381420" y="5709130"/>
              <a:ext cx="914479" cy="109737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2441" y="5674657"/>
              <a:ext cx="1208978" cy="1198861"/>
            </a:xfrm>
            <a:prstGeom prst="rect">
              <a:avLst/>
            </a:prstGeom>
          </p:spPr>
        </p:pic>
      </p:gr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44816" y="2771230"/>
            <a:ext cx="2805752" cy="2853715"/>
          </a:xfrm>
          <a:prstGeom prst="rect">
            <a:avLst/>
          </a:prstGeom>
        </p:spPr>
      </p:pic>
    </p:spTree>
    <p:extLst>
      <p:ext uri="{BB962C8B-B14F-4D97-AF65-F5344CB8AC3E}">
        <p14:creationId xmlns:p14="http://schemas.microsoft.com/office/powerpoint/2010/main" val="1948023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18340</TotalTime>
  <Words>1677</Words>
  <Application>Microsoft Office PowerPoint</Application>
  <PresentationFormat>Widescreen</PresentationFormat>
  <Paragraphs>171</Paragraphs>
  <Slides>43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Bahnschrift</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Parliament send an army commanded by John Meldrum and Oliver Cromwell to break the siege and hold the town. </vt:lpstr>
      <vt:lpstr>PowerPoint Presentation</vt:lpstr>
      <vt:lpstr>PowerPoint Presentation</vt:lpstr>
      <vt:lpstr>PowerPoint Presentation</vt:lpstr>
      <vt:lpstr>PowerPoint Presentation</vt:lpstr>
      <vt:lpstr>PowerPoint Presentation</vt:lpstr>
      <vt:lpstr>PowerPoint Presentation</vt:lpstr>
      <vt:lpstr> It is time to fight a battle to take control of Gainsborough.  Cavendish, where will you place your army?  1. On the lower ground?   2. On top of the hill?  </vt:lpstr>
      <vt:lpstr> 1. Place your army on the lower ground  If you do this you will miss an opportunity to take the advantage! Parliament will win and Gainsborough will fall into Parliamentarian control..  .. better to… </vt:lpstr>
      <vt:lpstr> 2. Place your army up on top of the hill.  Excellent decision!  From here you can see the road coming into Gainsborough and you are protected by the steep slope underneath you. </vt:lpstr>
      <vt:lpstr>  The enemy is on top of a steep hill. There is a rabbit warren all over the slope. This is dangerous and tiring for horses. Do you..  1. retreat ?  2. charge uphill to fight?</vt:lpstr>
      <vt:lpstr> 1. Retreat ..  The Royalists will hold Gainsborough. You will be called to explain your cowardice in Parliament.  You might be sacked or even put on trial! Much better to… </vt:lpstr>
      <vt:lpstr> 2. Charge uphill to fight  A brave decision!  (This is what Meldrum and Cromwell do..)  Take care! You must reach the top quickly without losing any horses or men.  </vt:lpstr>
      <vt:lpstr>Meldrum and Cromwell charge up hill, firing their weapons.   This is difficult, especially under enemy fire. There are no paths, only tracks, and lots of rabbit holes that might trip the horses.</vt:lpstr>
      <vt:lpstr>At the top the enemy is very close, only a musket shot away (about 90m)  </vt:lpstr>
      <vt:lpstr>  Cavendish, do you   1. order all your soldiers to fight?  or   2. hold a regiment back in reserve for later?  </vt:lpstr>
      <vt:lpstr>   1. Order all your soldiers to fight.  You might win this way, with a huge shock to the enemy But.. if you start to struggle, who will come to your aid?   Better to…  </vt:lpstr>
      <vt:lpstr> 2. Hold a regiment back in reserve for later.  Excellent plan!   This is exactly what Cavendish does...  </vt:lpstr>
      <vt:lpstr> Cavendish charges first to take the advantage. Cromwell charges to meet him.  There is a huge fight at close range. Both sides fight with pistols, muskets and swords. </vt:lpstr>
      <vt:lpstr> After a while the Royalists seem to tire.   The Parliamentarians break through royalist lines.  The Royalists are scattered.   They start to run away! </vt:lpstr>
      <vt:lpstr>    Cromwell, what is your next move? Do you ..  1. chase after the enemy to see them off the battlefield?  2. hold back your troops and to fight the royalist reserves?  </vt:lpstr>
      <vt:lpstr>    1. Chase the enemy off the battlefield?  If you do this you will lose the battle! The royalist reserves will have the advantage on the hill. Much better to…   </vt:lpstr>
      <vt:lpstr> 2. Hold back your troops and fight.   Excellent idea!  This is what Cromwell does.  This shows what a brilliant military leader he is.  His well trained soldiers stay to fight and attack Cavendish’s reserves.   </vt:lpstr>
      <vt:lpstr>  Cromwell, how can you win this battle now?  1. Force the enemy down the slope?  2. Keep fighting on top of the hill  </vt:lpstr>
      <vt:lpstr>2. Keep fighting on top of the hill   This might result in a draw.  You need to do something more devastating to the enemy.   Much better to.. </vt:lpstr>
      <vt:lpstr>   1. Force the enemy down the slope  Good idea!   This is what Cromwell does.  Now you have the advantage. You push the enemy down the hill to the bog at the bottom and here you knock Cavendish off his horse.  He is killed with a sword thrust to the chest.  </vt:lpstr>
      <vt:lpstr>The Parliamentarians have won!  They didn’t start with an advantage.   What did they do that helped them win?  </vt:lpstr>
      <vt:lpstr>PowerPoint Presentation</vt:lpstr>
      <vt:lpstr>   The brave and promising Cavendish has died.   The Parliamentarians have broken the siege and held onto Gainsborough..   ..but not for long… </vt:lpstr>
      <vt:lpstr>Cromwell notices something on the horizon. …..  The royalists have sent another army-   It is HUGE. There are 50 infantry regiments as well as cavalry troops.     </vt:lpstr>
      <vt:lpstr>  Parliament is outnumbered and must retreat.  Gainsborough is taken back by the royalists.   </vt:lpstr>
      <vt:lpstr>PowerPoint Presentation</vt:lpstr>
      <vt:lpstr>PowerPoint Presentation</vt:lpstr>
      <vt:lpstr>‘ ..a ruined county.. no man has anything to call his own or assure himself a quiet night’s sleep, they are so surrounded with garrisons both of the King’s and the Parliament’s.  What one leaves the other takes.. </vt:lpstr>
    </vt:vector>
  </TitlesOfParts>
  <Company>NSDC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we start, here are some things you need to know-</dc:title>
  <dc:creator>Denise Greany</dc:creator>
  <cp:lastModifiedBy>Genevieve Taylor</cp:lastModifiedBy>
  <cp:revision>108</cp:revision>
  <dcterms:created xsi:type="dcterms:W3CDTF">2022-05-25T11:16:56Z</dcterms:created>
  <dcterms:modified xsi:type="dcterms:W3CDTF">2023-04-20T09:43:30Z</dcterms:modified>
</cp:coreProperties>
</file>